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77" r:id="rId3"/>
    <p:sldId id="298" r:id="rId4"/>
    <p:sldId id="316" r:id="rId5"/>
    <p:sldId id="317" r:id="rId6"/>
    <p:sldId id="299" r:id="rId7"/>
    <p:sldId id="318" r:id="rId8"/>
    <p:sldId id="329" r:id="rId9"/>
    <p:sldId id="330" r:id="rId10"/>
    <p:sldId id="301" r:id="rId11"/>
    <p:sldId id="307" r:id="rId12"/>
    <p:sldId id="321" r:id="rId13"/>
    <p:sldId id="331" r:id="rId14"/>
    <p:sldId id="325" r:id="rId15"/>
    <p:sldId id="326" r:id="rId16"/>
    <p:sldId id="327" r:id="rId17"/>
    <p:sldId id="334" r:id="rId18"/>
    <p:sldId id="335" r:id="rId19"/>
    <p:sldId id="336" r:id="rId20"/>
    <p:sldId id="324" r:id="rId21"/>
    <p:sldId id="323" r:id="rId22"/>
    <p:sldId id="332" r:id="rId23"/>
    <p:sldId id="333" r:id="rId24"/>
    <p:sldId id="328" r:id="rId25"/>
    <p:sldId id="314" r:id="rId26"/>
    <p:sldId id="275" r:id="rId27"/>
    <p:sldId id="304" r:id="rId28"/>
    <p:sldId id="32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01F"/>
    <a:srgbClr val="EFF5FB"/>
    <a:srgbClr val="A4CCFF"/>
    <a:srgbClr val="09060A"/>
    <a:srgbClr val="1A1A1A"/>
    <a:srgbClr val="242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4660"/>
  </p:normalViewPr>
  <p:slideViewPr>
    <p:cSldViewPr snapToGrid="0">
      <p:cViewPr>
        <p:scale>
          <a:sx n="93" d="100"/>
          <a:sy n="93" d="100"/>
        </p:scale>
        <p:origin x="153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3E35-DF73-E144-8F14-2E9BE8C3BC54}" type="datetimeFigureOut">
              <a:rPr lang="es-ES_tradnl" smtClean="0"/>
              <a:t>5/10/17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64C99-C14C-C249-BC54-454A8F77F5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245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0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4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3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0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7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6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1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CE86-3558-4B14-AF24-5B448BAB4B4C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F9AD-BFC9-412E-BF5A-9D8660D3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6" Type="http://schemas.openxmlformats.org/officeDocument/2006/relationships/image" Target="../media/image29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6" Type="http://schemas.openxmlformats.org/officeDocument/2006/relationships/image" Target="../media/image12.png"/><Relationship Id="rId7" Type="http://schemas.openxmlformats.org/officeDocument/2006/relationships/image" Target="../media/image13.tiff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0" y="667870"/>
            <a:ext cx="12192000" cy="55222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738186" y="2179382"/>
            <a:ext cx="10715625" cy="586121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rgbClr val="0072BC"/>
                </a:solidFill>
                <a:latin typeface="Raleway" panose="020B0003030101060003" pitchFamily="34" charset="0"/>
              </a:rPr>
              <a:t>Retinal blood vessel segmentation in high resolution fundus photographs using automated features parameter estimation</a:t>
            </a:r>
            <a:endParaRPr lang="es-AR" sz="3200" b="1" dirty="0">
              <a:solidFill>
                <a:srgbClr val="0072BC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738185" y="2932139"/>
            <a:ext cx="1145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Raleway" panose="020B0003030101060003" pitchFamily="34" charset="0"/>
              </a:rPr>
              <a:t>José Ignacio Orlando</a:t>
            </a:r>
            <a:r>
              <a:rPr lang="en-GB" b="1" baseline="30000" dirty="0" smtClean="0">
                <a:latin typeface="Raleway" panose="020B0003030101060003" pitchFamily="34" charset="0"/>
              </a:rPr>
              <a:t>1,2</a:t>
            </a:r>
            <a:r>
              <a:rPr lang="en-GB" b="1" i="1" dirty="0" smtClean="0">
                <a:latin typeface="Raleway" panose="020B0003030101060003" pitchFamily="34" charset="0"/>
              </a:rPr>
              <a:t>, Marcos Fracchia</a:t>
            </a:r>
            <a:r>
              <a:rPr lang="en-GB" b="1" i="1" baseline="30000" dirty="0" smtClean="0">
                <a:latin typeface="Raleway" panose="020B0003030101060003" pitchFamily="34" charset="0"/>
              </a:rPr>
              <a:t>3</a:t>
            </a:r>
            <a:r>
              <a:rPr lang="en-GB" b="1" i="1" dirty="0" smtClean="0">
                <a:latin typeface="Raleway" panose="020B0003030101060003" pitchFamily="34" charset="0"/>
              </a:rPr>
              <a:t>, Valeria </a:t>
            </a:r>
            <a:r>
              <a:rPr lang="en-GB" b="1" i="1" dirty="0">
                <a:latin typeface="Raleway" panose="020B0003030101060003" pitchFamily="34" charset="0"/>
              </a:rPr>
              <a:t>del </a:t>
            </a:r>
            <a:r>
              <a:rPr lang="en-GB" b="1" i="1" dirty="0" smtClean="0">
                <a:latin typeface="Raleway" panose="020B0003030101060003" pitchFamily="34" charset="0"/>
              </a:rPr>
              <a:t>Río</a:t>
            </a:r>
            <a:r>
              <a:rPr lang="en-GB" b="1" i="1" baseline="30000" dirty="0" smtClean="0">
                <a:latin typeface="Raleway" panose="020B0003030101060003" pitchFamily="34" charset="0"/>
              </a:rPr>
              <a:t>3</a:t>
            </a:r>
            <a:r>
              <a:rPr lang="en-GB" b="1" i="1" dirty="0" smtClean="0">
                <a:latin typeface="Raleway" panose="020B0003030101060003" pitchFamily="34" charset="0"/>
              </a:rPr>
              <a:t> and Mariana del Fresno</a:t>
            </a:r>
            <a:r>
              <a:rPr lang="en-GB" b="1" i="1" baseline="30000" dirty="0" smtClean="0">
                <a:latin typeface="Raleway" panose="020B0003030101060003" pitchFamily="34" charset="0"/>
              </a:rPr>
              <a:t>2,3,4</a:t>
            </a:r>
            <a:endParaRPr lang="es-AR" b="1" i="1" baseline="30000" dirty="0">
              <a:latin typeface="Raleway" panose="020B0003030101060003" pitchFamily="34" charset="0"/>
            </a:endParaRPr>
          </a:p>
        </p:txBody>
      </p:sp>
      <p:sp>
        <p:nvSpPr>
          <p:cNvPr id="15" name="ZoneTexte 5"/>
          <p:cNvSpPr txBox="1"/>
          <p:nvPr/>
        </p:nvSpPr>
        <p:spPr>
          <a:xfrm>
            <a:off x="738185" y="3370025"/>
            <a:ext cx="800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 smtClean="0">
                <a:latin typeface="Raleway" panose="020B0003030101060003" pitchFamily="34" charset="0"/>
              </a:rPr>
              <a:t>1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>
                <a:latin typeface="Raleway" panose="020B0003030101060003" pitchFamily="34" charset="0"/>
              </a:rPr>
              <a:t>Consejo</a:t>
            </a:r>
            <a:r>
              <a:rPr lang="en-GB" sz="1200" dirty="0">
                <a:latin typeface="Raleway" panose="020B0003030101060003" pitchFamily="34" charset="0"/>
              </a:rPr>
              <a:t> Nacional de </a:t>
            </a:r>
            <a:r>
              <a:rPr lang="en-GB" sz="1200" dirty="0" err="1">
                <a:latin typeface="Raleway" panose="020B0003030101060003" pitchFamily="34" charset="0"/>
              </a:rPr>
              <a:t>Investigaciones</a:t>
            </a:r>
            <a:r>
              <a:rPr lang="en-GB" sz="1200" dirty="0">
                <a:latin typeface="Raleway" panose="020B0003030101060003" pitchFamily="34" charset="0"/>
              </a:rPr>
              <a:t> </a:t>
            </a:r>
            <a:r>
              <a:rPr lang="en-GB" sz="1200" dirty="0" err="1">
                <a:latin typeface="Raleway" panose="020B0003030101060003" pitchFamily="34" charset="0"/>
              </a:rPr>
              <a:t>Científicas</a:t>
            </a:r>
            <a:r>
              <a:rPr lang="en-GB" sz="1200" dirty="0">
                <a:latin typeface="Raleway" panose="020B0003030101060003" pitchFamily="34" charset="0"/>
              </a:rPr>
              <a:t> y </a:t>
            </a:r>
            <a:r>
              <a:rPr lang="en-GB" sz="1200" dirty="0" err="1">
                <a:latin typeface="Raleway" panose="020B0003030101060003" pitchFamily="34" charset="0"/>
              </a:rPr>
              <a:t>Técnicas</a:t>
            </a:r>
            <a:r>
              <a:rPr lang="en-GB" sz="1200" dirty="0">
                <a:latin typeface="Raleway" panose="020B0003030101060003" pitchFamily="34" charset="0"/>
              </a:rPr>
              <a:t>, CONICET, Argentina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2 </a:t>
            </a:r>
            <a:r>
              <a:rPr lang="en-GB" sz="1200" dirty="0" err="1" smtClean="0">
                <a:latin typeface="Raleway" panose="020B0003030101060003" pitchFamily="34" charset="0"/>
              </a:rPr>
              <a:t>Instituto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Pladema</a:t>
            </a:r>
            <a:r>
              <a:rPr lang="en-GB" sz="1200" dirty="0" smtClean="0">
                <a:latin typeface="Raleway" panose="020B0003030101060003" pitchFamily="34" charset="0"/>
              </a:rPr>
              <a:t>, UNCPBA, </a:t>
            </a:r>
            <a:r>
              <a:rPr lang="en-GB" sz="1200" dirty="0" err="1" smtClean="0">
                <a:latin typeface="Raleway" panose="020B0003030101060003" pitchFamily="34" charset="0"/>
              </a:rPr>
              <a:t>Tandil</a:t>
            </a:r>
            <a:r>
              <a:rPr lang="en-GB" sz="1200" dirty="0" smtClean="0">
                <a:latin typeface="Raleway" panose="020B0003030101060003" pitchFamily="34" charset="0"/>
              </a:rPr>
              <a:t>, Argentina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3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Facultad</a:t>
            </a:r>
            <a:r>
              <a:rPr lang="en-GB" sz="1200" dirty="0" smtClean="0">
                <a:latin typeface="Raleway" panose="020B0003030101060003" pitchFamily="34" charset="0"/>
              </a:rPr>
              <a:t> de </a:t>
            </a:r>
            <a:r>
              <a:rPr lang="en-GB" sz="1200" dirty="0" err="1" smtClean="0">
                <a:latin typeface="Raleway" panose="020B0003030101060003" pitchFamily="34" charset="0"/>
              </a:rPr>
              <a:t>Ciencias</a:t>
            </a:r>
            <a:r>
              <a:rPr lang="en-GB" sz="1200" dirty="0" smtClean="0">
                <a:latin typeface="Raleway" panose="020B0003030101060003" pitchFamily="34" charset="0"/>
              </a:rPr>
              <a:t> Exactas, UNCPBA, </a:t>
            </a:r>
            <a:r>
              <a:rPr lang="en-GB" sz="1200" dirty="0" err="1" smtClean="0">
                <a:latin typeface="Raleway" panose="020B0003030101060003" pitchFamily="34" charset="0"/>
              </a:rPr>
              <a:t>Tandil</a:t>
            </a:r>
            <a:r>
              <a:rPr lang="en-GB" sz="1200" dirty="0" smtClean="0">
                <a:latin typeface="Raleway" panose="020B0003030101060003" pitchFamily="34" charset="0"/>
              </a:rPr>
              <a:t>, Argentina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4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Comisión</a:t>
            </a:r>
            <a:r>
              <a:rPr lang="en-GB" sz="1200" dirty="0" smtClean="0">
                <a:latin typeface="Raleway" panose="020B0003030101060003" pitchFamily="34" charset="0"/>
              </a:rPr>
              <a:t> de </a:t>
            </a:r>
            <a:r>
              <a:rPr lang="en-GB" sz="1200" dirty="0" err="1" smtClean="0">
                <a:latin typeface="Raleway" panose="020B0003030101060003" pitchFamily="34" charset="0"/>
              </a:rPr>
              <a:t>Investigaciones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Científicas</a:t>
            </a:r>
            <a:r>
              <a:rPr lang="en-GB" sz="1200" dirty="0" smtClean="0">
                <a:latin typeface="Raleway" panose="020B0003030101060003" pitchFamily="34" charset="0"/>
              </a:rPr>
              <a:t> de la </a:t>
            </a:r>
            <a:r>
              <a:rPr lang="en-GB" sz="1200" dirty="0" err="1" smtClean="0">
                <a:latin typeface="Raleway" panose="020B0003030101060003" pitchFamily="34" charset="0"/>
              </a:rPr>
              <a:t>Provincia</a:t>
            </a:r>
            <a:r>
              <a:rPr lang="en-GB" sz="1200" dirty="0" smtClean="0">
                <a:latin typeface="Raleway" panose="020B0003030101060003" pitchFamily="34" charset="0"/>
              </a:rPr>
              <a:t> de Buenos Aires, CIC-PBA, Argentina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57425" y="4504623"/>
            <a:ext cx="9331981" cy="1042286"/>
            <a:chOff x="957425" y="4499725"/>
            <a:chExt cx="9667903" cy="1047184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25" y="4610567"/>
              <a:ext cx="1507955" cy="825500"/>
            </a:xfrm>
            <a:prstGeom prst="rect">
              <a:avLst/>
            </a:prstGeom>
          </p:spPr>
        </p:pic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327" y="4554490"/>
              <a:ext cx="1331729" cy="937654"/>
            </a:xfrm>
            <a:prstGeom prst="rect">
              <a:avLst/>
            </a:prstGeom>
          </p:spPr>
        </p:pic>
        <p:pic>
          <p:nvPicPr>
            <p:cNvPr id="20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950" y="4837479"/>
              <a:ext cx="2079378" cy="377336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5439003" y="4499725"/>
              <a:ext cx="2286000" cy="1047184"/>
              <a:chOff x="4679555" y="4762510"/>
              <a:chExt cx="2286000" cy="104718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9555" y="4762510"/>
                <a:ext cx="2286000" cy="66675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743003" y="5409584"/>
                <a:ext cx="22225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Arial Hebrew" charset="-79"/>
                    <a:ea typeface="Arial Hebrew" charset="-79"/>
                    <a:cs typeface="Arial Hebrew" charset="-79"/>
                  </a:rPr>
                  <a:t>Universidad Nacional del Centro de la </a:t>
                </a:r>
                <a:r>
                  <a:rPr lang="en-US" sz="1000" dirty="0" err="1" smtClean="0">
                    <a:solidFill>
                      <a:schemeClr val="bg1">
                        <a:lumMod val="50000"/>
                      </a:schemeClr>
                    </a:solidFill>
                    <a:latin typeface="Arial Hebrew" charset="-79"/>
                    <a:ea typeface="Arial Hebrew" charset="-79"/>
                    <a:cs typeface="Arial Hebrew" charset="-79"/>
                  </a:rPr>
                  <a:t>Provincia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Arial Hebrew" charset="-79"/>
                    <a:ea typeface="Arial Hebrew" charset="-79"/>
                    <a:cs typeface="Arial Hebrew" charset="-79"/>
                  </a:rPr>
                  <a:t> de Buenos Aires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Arial Hebrew" charset="-79"/>
                  <a:ea typeface="Arial Hebrew" charset="-79"/>
                  <a:cs typeface="Arial Hebrew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86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Blood</a:t>
            </a:r>
            <a:r>
              <a:rPr lang="es-ES_tradnl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vessel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segmentation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Current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approaches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approach</a:t>
            </a:r>
            <a:endParaRPr lang="es-ES_tradnl" sz="3600" b="1" dirty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04" y="1262619"/>
            <a:ext cx="8087921" cy="5047847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979854">
            <a:off x="5111312" y="1895110"/>
            <a:ext cx="458618" cy="57327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979854">
            <a:off x="7219183" y="2342782"/>
            <a:ext cx="458618" cy="57327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979854">
            <a:off x="8956543" y="3839456"/>
            <a:ext cx="458618" cy="57327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915039" y="3218705"/>
            <a:ext cx="3398912" cy="2211506"/>
            <a:chOff x="4936259" y="2792470"/>
            <a:chExt cx="4107154" cy="2672324"/>
          </a:xfrm>
        </p:grpSpPr>
        <p:sp>
          <p:nvSpPr>
            <p:cNvPr id="18" name="Down Arrow 17"/>
            <p:cNvSpPr/>
            <p:nvPr/>
          </p:nvSpPr>
          <p:spPr>
            <a:xfrm rot="979854">
              <a:off x="8489232" y="2792470"/>
              <a:ext cx="554181" cy="692727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 rot="979854">
              <a:off x="4936259" y="4772067"/>
              <a:ext cx="554181" cy="692727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own Arrow 19"/>
          <p:cNvSpPr/>
          <p:nvPr/>
        </p:nvSpPr>
        <p:spPr>
          <a:xfrm rot="979854">
            <a:off x="7153251" y="3195956"/>
            <a:ext cx="458618" cy="57327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979854">
            <a:off x="7952202" y="4856937"/>
            <a:ext cx="458618" cy="57327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979854">
            <a:off x="7084531" y="1378362"/>
            <a:ext cx="458618" cy="57327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4565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Our method for blood vessel segmentation 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946" y="3783585"/>
            <a:ext cx="6846486" cy="990695"/>
          </a:xfrm>
          <a:prstGeom prst="rect">
            <a:avLst/>
          </a:prstGeom>
        </p:spPr>
      </p:pic>
      <p:sp>
        <p:nvSpPr>
          <p:cNvPr id="15" name="ZoneTexte 5"/>
          <p:cNvSpPr txBox="1"/>
          <p:nvPr/>
        </p:nvSpPr>
        <p:spPr>
          <a:xfrm>
            <a:off x="5155981" y="9730403"/>
            <a:ext cx="23852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4C78CA"/>
                </a:solidFill>
                <a:latin typeface="Raleway" panose="020B0003030101060003" pitchFamily="34" charset="0"/>
              </a:rPr>
              <a:t>Position kernel</a:t>
            </a:r>
            <a:br>
              <a:rPr lang="en-GB" sz="2000" b="1" dirty="0" smtClean="0">
                <a:solidFill>
                  <a:srgbClr val="4C78CA"/>
                </a:solidFill>
                <a:latin typeface="Raleway" panose="020B0003030101060003" pitchFamily="34" charset="0"/>
              </a:rPr>
            </a:br>
            <a:r>
              <a:rPr lang="en-GB" sz="1600" b="1" dirty="0" smtClean="0">
                <a:latin typeface="Raleway" panose="020B0003030101060003" pitchFamily="34" charset="0"/>
              </a:rPr>
              <a:t>to penalize (too)</a:t>
            </a:r>
            <a:br>
              <a:rPr lang="en-GB" sz="1600" b="1" dirty="0" smtClean="0">
                <a:latin typeface="Raleway" panose="020B0003030101060003" pitchFamily="34" charset="0"/>
              </a:rPr>
            </a:br>
            <a:r>
              <a:rPr lang="en-GB" sz="1600" b="1" dirty="0" smtClean="0">
                <a:latin typeface="Raleway" panose="020B0003030101060003" pitchFamily="34" charset="0"/>
              </a:rPr>
              <a:t>long interactions</a:t>
            </a:r>
          </a:p>
        </p:txBody>
      </p:sp>
      <p:sp>
        <p:nvSpPr>
          <p:cNvPr id="16" name="ZoneTexte 5"/>
          <p:cNvSpPr txBox="1"/>
          <p:nvPr/>
        </p:nvSpPr>
        <p:spPr>
          <a:xfrm>
            <a:off x="7543022" y="9730403"/>
            <a:ext cx="29760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4C78CA"/>
                </a:solidFill>
                <a:latin typeface="Raleway" panose="020B0003030101060003" pitchFamily="34" charset="0"/>
              </a:rPr>
              <a:t>Appearance kernel</a:t>
            </a:r>
            <a:br>
              <a:rPr lang="en-GB" sz="2000" b="1" dirty="0" smtClean="0">
                <a:solidFill>
                  <a:srgbClr val="4C78CA"/>
                </a:solidFill>
                <a:latin typeface="Raleway" panose="020B0003030101060003" pitchFamily="34" charset="0"/>
              </a:rPr>
            </a:br>
            <a:r>
              <a:rPr lang="en-GB" sz="1600" b="1" dirty="0" smtClean="0">
                <a:latin typeface="Raleway" panose="020B0003030101060003" pitchFamily="34" charset="0"/>
              </a:rPr>
              <a:t>to penalize differences</a:t>
            </a:r>
            <a:br>
              <a:rPr lang="en-GB" sz="1600" b="1" dirty="0" smtClean="0">
                <a:latin typeface="Raleway" panose="020B0003030101060003" pitchFamily="34" charset="0"/>
              </a:rPr>
            </a:br>
            <a:r>
              <a:rPr lang="en-GB" sz="1600" b="1" dirty="0" smtClean="0">
                <a:latin typeface="Raleway" panose="020B0003030101060003" pitchFamily="34" charset="0"/>
              </a:rPr>
              <a:t>in pixel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4217567"/>
            <a:ext cx="6920344" cy="26404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64451" y="5968253"/>
            <a:ext cx="31449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rgbClr val="222222"/>
                </a:solidFill>
                <a:latin typeface="Raleway" panose="020B0003030101060003" pitchFamily="34" charset="0"/>
              </a:rPr>
              <a:t>Orlando, J. I., </a:t>
            </a:r>
            <a:r>
              <a:rPr lang="en-US" sz="1100" dirty="0" smtClean="0">
                <a:solidFill>
                  <a:srgbClr val="222222"/>
                </a:solidFill>
                <a:latin typeface="Raleway" panose="020B0003030101060003" pitchFamily="34" charset="0"/>
              </a:rPr>
              <a:t>et al. </a:t>
            </a:r>
            <a:r>
              <a:rPr lang="en-US" sz="1100" dirty="0">
                <a:solidFill>
                  <a:srgbClr val="222222"/>
                </a:solidFill>
                <a:latin typeface="Raleway" panose="020B0003030101060003" pitchFamily="34" charset="0"/>
              </a:rPr>
              <a:t>(</a:t>
            </a:r>
            <a:r>
              <a:rPr lang="en-US" sz="1100" dirty="0" smtClean="0">
                <a:solidFill>
                  <a:srgbClr val="222222"/>
                </a:solidFill>
                <a:latin typeface="Raleway" panose="020B0003030101060003" pitchFamily="34" charset="0"/>
              </a:rPr>
              <a:t>2017). </a:t>
            </a:r>
            <a:r>
              <a:rPr lang="en-US" sz="1100" i="1" dirty="0" smtClean="0">
                <a:solidFill>
                  <a:srgbClr val="222222"/>
                </a:solidFill>
                <a:latin typeface="Raleway" panose="020B0003030101060003" pitchFamily="34" charset="0"/>
              </a:rPr>
              <a:t>IEEE TBME.</a:t>
            </a:r>
            <a:endParaRPr lang="en-US" sz="1100" i="1" dirty="0">
              <a:solidFill>
                <a:srgbClr val="222222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64452" y="6225327"/>
            <a:ext cx="31449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222222"/>
                </a:solidFill>
                <a:latin typeface="Raleway" panose="020B0003030101060003" pitchFamily="34" charset="0"/>
              </a:rPr>
              <a:t>Orlando, J. I. &amp; </a:t>
            </a:r>
            <a:r>
              <a:rPr lang="en-US" sz="1100" dirty="0" err="1" smtClean="0">
                <a:solidFill>
                  <a:srgbClr val="222222"/>
                </a:solidFill>
                <a:latin typeface="Raleway" panose="020B0003030101060003" pitchFamily="34" charset="0"/>
              </a:rPr>
              <a:t>Blaschko</a:t>
            </a:r>
            <a:r>
              <a:rPr lang="en-US" sz="1100" dirty="0" smtClean="0">
                <a:solidFill>
                  <a:srgbClr val="222222"/>
                </a:solidFill>
                <a:latin typeface="Raleway" panose="020B0003030101060003" pitchFamily="34" charset="0"/>
              </a:rPr>
              <a:t>, M. B. (2014). MICCAI</a:t>
            </a:r>
            <a:endParaRPr lang="en-US" sz="1100" i="1" dirty="0">
              <a:solidFill>
                <a:srgbClr val="222222"/>
              </a:solidFill>
              <a:latin typeface="Raleway" panose="020B0003030101060003" pitchFamily="34" charset="0"/>
            </a:endParaRPr>
          </a:p>
        </p:txBody>
      </p:sp>
      <p:pic>
        <p:nvPicPr>
          <p:cNvPr id="17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483" y="1774298"/>
            <a:ext cx="2957032" cy="523934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482" y="2719429"/>
            <a:ext cx="6011033" cy="7020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565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Blood vessel segmentation method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9658" y="915363"/>
            <a:ext cx="6972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Fully </a:t>
            </a:r>
            <a:r>
              <a:rPr lang="en-US" sz="2000" b="1" smtClean="0">
                <a:solidFill>
                  <a:srgbClr val="285AB5"/>
                </a:solidFill>
                <a:latin typeface="Raleway" panose="020B0003030101060003" pitchFamily="34" charset="0"/>
              </a:rPr>
              <a:t>connected conditional random field model</a:t>
            </a:r>
            <a:endParaRPr lang="en-US" sz="20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2144486" y="5611139"/>
            <a:ext cx="9774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6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feature</a:t>
            </a:r>
            <a:r>
              <a:rPr lang="es-ES_tradnl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6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parameters</a:t>
            </a:r>
            <a:endParaRPr lang="es-ES_tradnl" sz="6600" b="1" dirty="0">
              <a:solidFill>
                <a:schemeClr val="accent1">
                  <a:lumMod val="20000"/>
                  <a:lumOff val="8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1524" y="2040090"/>
            <a:ext cx="2364538" cy="2846215"/>
            <a:chOff x="741781" y="2715005"/>
            <a:chExt cx="2364538" cy="28462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781" y="2715005"/>
              <a:ext cx="2364538" cy="24408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4183" y="5222666"/>
              <a:ext cx="1839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Raleway" panose="020B0003030101060003" pitchFamily="34" charset="0"/>
                </a:rPr>
                <a:t>Input RGB image</a:t>
              </a:r>
              <a:endParaRPr lang="en-US" sz="1600" b="1"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81095" y="2040090"/>
            <a:ext cx="2364538" cy="3277102"/>
            <a:chOff x="3461352" y="2715005"/>
            <a:chExt cx="2364538" cy="3277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1352" y="2715005"/>
              <a:ext cx="2364538" cy="2437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838689" y="5225632"/>
              <a:ext cx="16098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Raleway" panose="020B0003030101060003" pitchFamily="34" charset="0"/>
                </a:rPr>
                <a:t>Line detectors</a:t>
              </a:r>
              <a:endParaRPr lang="en-US" sz="1600" b="1" dirty="0">
                <a:latin typeface="Raleway" panose="020B0003030101060003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88015" y="5561220"/>
              <a:ext cx="171121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Nguyen. </a:t>
              </a:r>
              <a:r>
                <a:rPr lang="en-US" sz="1100" i="1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et al.</a:t>
              </a:r>
              <a:r>
                <a:rPr lang="en-US" sz="1100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 </a:t>
              </a:r>
              <a:r>
                <a:rPr lang="en-US" sz="1100" dirty="0">
                  <a:solidFill>
                    <a:srgbClr val="222222"/>
                  </a:solidFill>
                  <a:latin typeface="Raleway" panose="020B0003030101060003" pitchFamily="34" charset="0"/>
                </a:rPr>
                <a:t>(</a:t>
              </a:r>
              <a:r>
                <a:rPr lang="en-US" sz="1100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2013). </a:t>
              </a:r>
              <a:br>
                <a:rPr lang="en-US" sz="1100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</a:br>
              <a:r>
                <a:rPr lang="en-US" sz="1100" i="1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Pattern Recognition</a:t>
              </a:r>
              <a:endParaRPr lang="en-US" sz="1100" i="1" dirty="0">
                <a:solidFill>
                  <a:srgbClr val="222222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00666" y="2032462"/>
            <a:ext cx="2360725" cy="3266845"/>
            <a:chOff x="6300666" y="2032462"/>
            <a:chExt cx="2360725" cy="326684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666" y="2032462"/>
              <a:ext cx="2360725" cy="244462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450269" y="4547751"/>
              <a:ext cx="2061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Raleway" panose="020B0003030101060003" pitchFamily="34" charset="0"/>
                </a:rPr>
                <a:t>2D Gabor Wavelets</a:t>
              </a:r>
              <a:endParaRPr lang="en-US" sz="1600" b="1" dirty="0">
                <a:latin typeface="Raleway" panose="020B00030301010600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25422" y="4868420"/>
              <a:ext cx="171121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err="1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Soares</a:t>
              </a:r>
              <a:r>
                <a:rPr lang="en-US" sz="1100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 </a:t>
              </a:r>
              <a:r>
                <a:rPr lang="en-US" sz="1100" i="1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et al.</a:t>
              </a:r>
              <a:r>
                <a:rPr lang="en-US" sz="1100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 </a:t>
              </a:r>
              <a:r>
                <a:rPr lang="en-US" sz="1100" dirty="0">
                  <a:solidFill>
                    <a:srgbClr val="222222"/>
                  </a:solidFill>
                  <a:latin typeface="Raleway" panose="020B0003030101060003" pitchFamily="34" charset="0"/>
                </a:rPr>
                <a:t>(</a:t>
              </a:r>
              <a:r>
                <a:rPr lang="en-US" sz="1100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2006). </a:t>
              </a:r>
              <a:r>
                <a:rPr lang="en-US" sz="1100" i="1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IEEE TMI.</a:t>
              </a:r>
              <a:endParaRPr lang="en-US" sz="1100" i="1" dirty="0">
                <a:solidFill>
                  <a:srgbClr val="222222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843839" y="2032462"/>
            <a:ext cx="2709717" cy="3263353"/>
            <a:chOff x="8843839" y="2032462"/>
            <a:chExt cx="2709717" cy="3263353"/>
          </a:xfrm>
        </p:grpSpPr>
        <p:grpSp>
          <p:nvGrpSpPr>
            <p:cNvPr id="11" name="Group 10"/>
            <p:cNvGrpSpPr/>
            <p:nvPr/>
          </p:nvGrpSpPr>
          <p:grpSpPr>
            <a:xfrm>
              <a:off x="8843839" y="2032462"/>
              <a:ext cx="2709717" cy="2853843"/>
              <a:chOff x="8724096" y="2707377"/>
              <a:chExt cx="2709717" cy="285384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6681" y="2707377"/>
                <a:ext cx="2364539" cy="244462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8724096" y="5222666"/>
                <a:ext cx="27097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Raleway" panose="020B0003030101060003" pitchFamily="34" charset="0"/>
                  </a:rPr>
                  <a:t>Morphological operations</a:t>
                </a:r>
                <a:endParaRPr lang="en-US" sz="1600" b="1" dirty="0">
                  <a:latin typeface="Raleway" panose="020B0003030101060003" pitchFamily="34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9343087" y="4864928"/>
              <a:ext cx="171121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Zana &amp; Klein (2001). </a:t>
              </a:r>
              <a:r>
                <a:rPr lang="en-US" sz="1100" i="1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IEEE TIP.</a:t>
              </a:r>
              <a:endParaRPr lang="en-US" sz="1100" i="1" dirty="0">
                <a:solidFill>
                  <a:srgbClr val="222222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138048" y="1465571"/>
            <a:ext cx="3242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Raleway" panose="020B0003030101060003" pitchFamily="34" charset="0"/>
              </a:rPr>
              <a:t>Orlando </a:t>
            </a:r>
            <a:r>
              <a:rPr lang="en-US" sz="1400" i="1" dirty="0" smtClean="0">
                <a:latin typeface="Raleway" panose="020B0003030101060003" pitchFamily="34" charset="0"/>
              </a:rPr>
              <a:t>et al.</a:t>
            </a:r>
            <a:r>
              <a:rPr lang="en-US" sz="1400" dirty="0" smtClean="0">
                <a:latin typeface="Raleway" panose="020B0003030101060003" pitchFamily="34" charset="0"/>
              </a:rPr>
              <a:t>, IEEE TBME 2017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565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Feature extraction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5831" y="915363"/>
            <a:ext cx="528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Selected features</a:t>
            </a:r>
            <a:endParaRPr lang="en-US" sz="20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336800"/>
            <a:ext cx="10058400" cy="2138497"/>
          </a:xfrm>
          <a:prstGeom prst="rect">
            <a:avLst/>
          </a:prstGeom>
        </p:spPr>
      </p:pic>
      <p:sp>
        <p:nvSpPr>
          <p:cNvPr id="7" name="CuadroTexto 1"/>
          <p:cNvSpPr txBox="1"/>
          <p:nvPr/>
        </p:nvSpPr>
        <p:spPr>
          <a:xfrm>
            <a:off x="2144486" y="5611139"/>
            <a:ext cx="9774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6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feature</a:t>
            </a:r>
            <a:r>
              <a:rPr lang="es-ES_tradnl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6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parameters</a:t>
            </a:r>
            <a:endParaRPr lang="es-ES_tradnl" sz="6600" b="1" dirty="0">
              <a:solidFill>
                <a:schemeClr val="accent1">
                  <a:lumMod val="20000"/>
                  <a:lumOff val="8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65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Feature extraction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5831" y="915363"/>
            <a:ext cx="528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Relevant feature parameters</a:t>
            </a:r>
            <a:endParaRPr lang="en-US" sz="20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9965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93"/>
          <a:stretch/>
        </p:blipFill>
        <p:spPr>
          <a:xfrm>
            <a:off x="92347" y="954886"/>
            <a:ext cx="4811848" cy="4948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6542" y="1706006"/>
            <a:ext cx="7195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Manual measurement of structural parameters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6790" y="3156502"/>
            <a:ext cx="472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Approximate </a:t>
            </a:r>
            <a:r>
              <a:rPr lang="en-US" b="1" dirty="0" err="1" smtClean="0">
                <a:latin typeface="Raleway" panose="020B0003030101060003" pitchFamily="34" charset="0"/>
              </a:rPr>
              <a:t>calibre</a:t>
            </a:r>
            <a:r>
              <a:rPr lang="en-US" b="1" dirty="0" smtClean="0">
                <a:latin typeface="Raleway" panose="020B0003030101060003" pitchFamily="34" charset="0"/>
              </a:rPr>
              <a:t> of the major vessel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6790" y="3681267"/>
            <a:ext cx="472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Optic </a:t>
            </a:r>
            <a:r>
              <a:rPr lang="en-US" b="1" smtClean="0">
                <a:latin typeface="Raleway" panose="020B0003030101060003" pitchFamily="34" charset="0"/>
              </a:rPr>
              <a:t>disc diameter</a:t>
            </a:r>
            <a:endParaRPr lang="en-US" b="1" dirty="0" smtClean="0">
              <a:latin typeface="Raleway" panose="020B00030301010600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6790" y="4204502"/>
            <a:ext cx="472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Raleway" panose="020B0003030101060003" pitchFamily="34" charset="0"/>
              </a:rPr>
              <a:t>FOV width</a:t>
            </a:r>
            <a:endParaRPr lang="en-US" b="1" dirty="0" smtClean="0">
              <a:latin typeface="Raleway" panose="020B00030301010600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6790" y="4727737"/>
            <a:ext cx="47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Angular resolution </a:t>
            </a:r>
          </a:p>
          <a:p>
            <a:pPr algn="ctr"/>
            <a:r>
              <a:rPr lang="en-US" b="1" dirty="0" smtClean="0">
                <a:latin typeface="Raleway" panose="020B0003030101060003" pitchFamily="34" charset="0"/>
              </a:rPr>
              <a:t>(FOV width / angle of aperture)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72786" y="3940175"/>
            <a:ext cx="64114" cy="40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11193" y="4006614"/>
            <a:ext cx="64114" cy="40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31204" y="3883261"/>
            <a:ext cx="64114" cy="40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04160" y="3251201"/>
            <a:ext cx="650240" cy="58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4493" y="3429000"/>
            <a:ext cx="4609573" cy="212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Blood</a:t>
            </a:r>
            <a:r>
              <a:rPr lang="es-ES_tradnl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vessel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segmentation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Current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approaches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29310"/>
            <a:ext cx="12192000" cy="36818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61FF-5FA6-4BA6-9663-ABB2126805D5}" type="slidenum">
              <a:rPr lang="es-AR" smtClean="0"/>
              <a:pPr/>
              <a:t>17</a:t>
            </a:fld>
            <a:endParaRPr lang="es-A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507" y="1815058"/>
            <a:ext cx="4498718" cy="299914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9022115" y="4872613"/>
            <a:ext cx="1623501" cy="1305433"/>
            <a:chOff x="8937707" y="4872613"/>
            <a:chExt cx="1623501" cy="1305433"/>
          </a:xfrm>
        </p:grpSpPr>
        <p:sp>
          <p:nvSpPr>
            <p:cNvPr id="19" name="ZoneTexte 5"/>
            <p:cNvSpPr txBox="1"/>
            <p:nvPr/>
          </p:nvSpPr>
          <p:spPr>
            <a:xfrm>
              <a:off x="9008762" y="4872613"/>
              <a:ext cx="14813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HRF</a:t>
              </a:r>
              <a:endParaRPr lang="es-AR" sz="105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28" name="ZoneTexte 5"/>
            <p:cNvSpPr txBox="1"/>
            <p:nvPr/>
          </p:nvSpPr>
          <p:spPr>
            <a:xfrm>
              <a:off x="8937707" y="5223939"/>
              <a:ext cx="1623501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Training</a:t>
              </a:r>
            </a:p>
            <a:p>
              <a:pPr algn="ctr"/>
              <a:r>
                <a:rPr lang="en-GB" sz="1400" dirty="0" smtClean="0">
                  <a:latin typeface="Raleway" panose="020B0003030101060003" pitchFamily="34" charset="0"/>
                </a:rPr>
                <a:t>15 images</a:t>
              </a:r>
            </a:p>
            <a:p>
              <a:pPr algn="ctr"/>
              <a:r>
                <a:rPr lang="en-GB" sz="1400" b="1" dirty="0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Test</a:t>
              </a:r>
            </a:p>
            <a:p>
              <a:pPr algn="ctr"/>
              <a:r>
                <a:rPr lang="en-GB" sz="1400" dirty="0" smtClean="0">
                  <a:latin typeface="Raleway" panose="020B0003030101060003" pitchFamily="34" charset="0"/>
                </a:rPr>
                <a:t>20 images</a:t>
              </a:r>
              <a:endParaRPr lang="es-AR" sz="1000" dirty="0">
                <a:latin typeface="Raleway" panose="020B0003030101060003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4565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Materials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6566" y="1071032"/>
            <a:ext cx="528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285AB5"/>
                </a:solidFill>
                <a:latin typeface="Raleway" panose="020B0003030101060003" pitchFamily="34" charset="0"/>
              </a:rPr>
              <a:t>Parameter estimation</a:t>
            </a:r>
            <a:endParaRPr lang="en-US" sz="20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00099" y="1070790"/>
            <a:ext cx="4498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Model evaluation</a:t>
            </a:r>
            <a:endParaRPr lang="en-US" sz="20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75038" y="2338509"/>
            <a:ext cx="7377246" cy="3408650"/>
            <a:chOff x="-75038" y="2338509"/>
            <a:chExt cx="7377246" cy="3408650"/>
          </a:xfrm>
        </p:grpSpPr>
        <p:sp>
          <p:nvSpPr>
            <p:cNvPr id="31" name="ZoneTexte 5"/>
            <p:cNvSpPr txBox="1"/>
            <p:nvPr/>
          </p:nvSpPr>
          <p:spPr>
            <a:xfrm>
              <a:off x="-75038" y="5222183"/>
              <a:ext cx="16235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Training</a:t>
              </a:r>
            </a:p>
            <a:p>
              <a:pPr algn="ctr"/>
              <a:r>
                <a:rPr lang="en-GB" sz="1400" dirty="0" smtClean="0">
                  <a:latin typeface="Raleway" panose="020B0003030101060003" pitchFamily="34" charset="0"/>
                </a:rPr>
                <a:t>20 images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026" y="2716269"/>
              <a:ext cx="1157783" cy="1196717"/>
            </a:xfrm>
            <a:prstGeom prst="rect">
              <a:avLst/>
            </a:prstGeom>
          </p:spPr>
        </p:pic>
        <p:sp>
          <p:nvSpPr>
            <p:cNvPr id="11" name="ZoneTexte 5"/>
            <p:cNvSpPr txBox="1"/>
            <p:nvPr/>
          </p:nvSpPr>
          <p:spPr>
            <a:xfrm>
              <a:off x="316469" y="4870857"/>
              <a:ext cx="84048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DRIVE</a:t>
              </a:r>
              <a:endParaRPr lang="es-AR" sz="105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70663" y="2338509"/>
              <a:ext cx="2031545" cy="3408650"/>
              <a:chOff x="5509819" y="2338509"/>
              <a:chExt cx="2031545" cy="340865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9819" y="2338509"/>
                <a:ext cx="2031545" cy="1952236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5713842" y="4875685"/>
                <a:ext cx="1623501" cy="871474"/>
                <a:chOff x="4940121" y="4875685"/>
                <a:chExt cx="1623501" cy="871474"/>
              </a:xfrm>
            </p:grpSpPr>
            <p:sp>
              <p:nvSpPr>
                <p:cNvPr id="18" name="ZoneTexte 5"/>
                <p:cNvSpPr txBox="1"/>
                <p:nvPr/>
              </p:nvSpPr>
              <p:spPr>
                <a:xfrm>
                  <a:off x="5011176" y="4875685"/>
                  <a:ext cx="148139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 smtClean="0">
                      <a:solidFill>
                        <a:schemeClr val="bg1"/>
                      </a:solidFill>
                      <a:latin typeface="Raleway" panose="020B0003030101060003" pitchFamily="34" charset="0"/>
                    </a:rPr>
                    <a:t>CHASEDB1</a:t>
                  </a:r>
                  <a:endParaRPr lang="es-AR" sz="1050" b="1" dirty="0">
                    <a:solidFill>
                      <a:schemeClr val="bg1"/>
                    </a:solidFill>
                    <a:latin typeface="Raleway" panose="020B0003030101060003" pitchFamily="34" charset="0"/>
                  </a:endParaRPr>
                </a:p>
              </p:txBody>
            </p:sp>
            <p:sp>
              <p:nvSpPr>
                <p:cNvPr id="27" name="ZoneTexte 5"/>
                <p:cNvSpPr txBox="1"/>
                <p:nvPr/>
              </p:nvSpPr>
              <p:spPr>
                <a:xfrm>
                  <a:off x="4940121" y="5223939"/>
                  <a:ext cx="162350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b="1" dirty="0" smtClean="0">
                      <a:solidFill>
                        <a:srgbClr val="285AB5"/>
                      </a:solidFill>
                      <a:latin typeface="Raleway" panose="020B0003030101060003" pitchFamily="34" charset="0"/>
                    </a:rPr>
                    <a:t>Training</a:t>
                  </a:r>
                </a:p>
                <a:p>
                  <a:pPr algn="ctr"/>
                  <a:r>
                    <a:rPr lang="en-GB" sz="1400" dirty="0" smtClean="0">
                      <a:latin typeface="Raleway" panose="020B0003030101060003" pitchFamily="34" charset="0"/>
                    </a:rPr>
                    <a:t>8 images</a:t>
                  </a: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1465737" y="2605557"/>
              <a:ext cx="1769511" cy="3128830"/>
              <a:chOff x="1536077" y="2605557"/>
              <a:chExt cx="1769511" cy="312883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607869" y="4872613"/>
                <a:ext cx="1623501" cy="861774"/>
                <a:chOff x="2305926" y="4872613"/>
                <a:chExt cx="1623501" cy="861774"/>
              </a:xfrm>
            </p:grpSpPr>
            <p:sp>
              <p:nvSpPr>
                <p:cNvPr id="17" name="ZoneTexte 5"/>
                <p:cNvSpPr txBox="1"/>
                <p:nvPr/>
              </p:nvSpPr>
              <p:spPr>
                <a:xfrm>
                  <a:off x="2698645" y="4872613"/>
                  <a:ext cx="84048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 smtClean="0">
                      <a:solidFill>
                        <a:schemeClr val="bg1"/>
                      </a:solidFill>
                      <a:latin typeface="Raleway" panose="020B0003030101060003" pitchFamily="34" charset="0"/>
                    </a:rPr>
                    <a:t>STARE</a:t>
                  </a:r>
                  <a:endParaRPr lang="es-AR" sz="1050" b="1" dirty="0">
                    <a:solidFill>
                      <a:schemeClr val="bg1"/>
                    </a:solidFill>
                    <a:latin typeface="Raleway" panose="020B0003030101060003" pitchFamily="34" charset="0"/>
                  </a:endParaRPr>
                </a:p>
              </p:txBody>
            </p:sp>
            <p:sp>
              <p:nvSpPr>
                <p:cNvPr id="26" name="ZoneTexte 5"/>
                <p:cNvSpPr txBox="1"/>
                <p:nvPr/>
              </p:nvSpPr>
              <p:spPr>
                <a:xfrm>
                  <a:off x="2305926" y="5211167"/>
                  <a:ext cx="162350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b="1" dirty="0" smtClean="0">
                      <a:solidFill>
                        <a:srgbClr val="285AB5"/>
                      </a:solidFill>
                      <a:latin typeface="Raleway" panose="020B0003030101060003" pitchFamily="34" charset="0"/>
                    </a:rPr>
                    <a:t>Training</a:t>
                  </a:r>
                </a:p>
                <a:p>
                  <a:pPr algn="ctr"/>
                  <a:r>
                    <a:rPr lang="en-GB" sz="1400" dirty="0" smtClean="0">
                      <a:latin typeface="Raleway" panose="020B0003030101060003" pitchFamily="34" charset="0"/>
                    </a:rPr>
                    <a:t>10 images</a:t>
                  </a:r>
                </a:p>
              </p:txBody>
            </p:sp>
          </p:grp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6077" y="2605557"/>
                <a:ext cx="1769511" cy="1529363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3339339" y="2713326"/>
              <a:ext cx="1751765" cy="3032077"/>
              <a:chOff x="3437815" y="2713326"/>
              <a:chExt cx="1751765" cy="30320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7815" y="2713326"/>
                <a:ext cx="1751765" cy="1313824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3481669" y="4883629"/>
                <a:ext cx="1623501" cy="861774"/>
                <a:chOff x="2305926" y="4872613"/>
                <a:chExt cx="1623501" cy="861774"/>
              </a:xfrm>
            </p:grpSpPr>
            <p:sp>
              <p:nvSpPr>
                <p:cNvPr id="40" name="ZoneTexte 5"/>
                <p:cNvSpPr txBox="1"/>
                <p:nvPr/>
              </p:nvSpPr>
              <p:spPr>
                <a:xfrm>
                  <a:off x="2698645" y="4872613"/>
                  <a:ext cx="84048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 smtClean="0">
                      <a:solidFill>
                        <a:schemeClr val="bg1"/>
                      </a:solidFill>
                      <a:latin typeface="Raleway" panose="020B0003030101060003" pitchFamily="34" charset="0"/>
                    </a:rPr>
                    <a:t>ARIA</a:t>
                  </a:r>
                  <a:endParaRPr lang="es-AR" sz="1050" b="1" dirty="0">
                    <a:solidFill>
                      <a:schemeClr val="bg1"/>
                    </a:solidFill>
                    <a:latin typeface="Raleway" panose="020B0003030101060003" pitchFamily="34" charset="0"/>
                  </a:endParaRPr>
                </a:p>
              </p:txBody>
            </p:sp>
            <p:sp>
              <p:nvSpPr>
                <p:cNvPr id="41" name="ZoneTexte 5"/>
                <p:cNvSpPr txBox="1"/>
                <p:nvPr/>
              </p:nvSpPr>
              <p:spPr>
                <a:xfrm>
                  <a:off x="2305926" y="5211167"/>
                  <a:ext cx="162350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b="1" dirty="0" smtClean="0">
                      <a:solidFill>
                        <a:srgbClr val="285AB5"/>
                      </a:solidFill>
                      <a:latin typeface="Raleway" panose="020B0003030101060003" pitchFamily="34" charset="0"/>
                    </a:rPr>
                    <a:t>Training</a:t>
                  </a:r>
                </a:p>
                <a:p>
                  <a:pPr algn="ctr"/>
                  <a:r>
                    <a:rPr lang="en-GB" sz="1400" dirty="0" smtClean="0">
                      <a:latin typeface="Raleway" panose="020B0003030101060003" pitchFamily="34" charset="0"/>
                    </a:rPr>
                    <a:t>55 images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178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583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Parameter estimation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1" y="1568294"/>
            <a:ext cx="3934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E6801F"/>
                </a:solidFill>
                <a:latin typeface="Raleway" panose="020B0003030101060003" pitchFamily="34" charset="0"/>
              </a:rPr>
              <a:t>Morphological operations</a:t>
            </a:r>
            <a:endParaRPr lang="en-US" sz="20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68404"/>
            <a:ext cx="10058400" cy="406486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139570" y="1568294"/>
            <a:ext cx="309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2D Gabor wavelet</a:t>
            </a:r>
            <a:endParaRPr lang="en-US" sz="20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2260"/>
            <a:ext cx="10058400" cy="3895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6510" y="1598735"/>
            <a:ext cx="357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Line detectors</a:t>
            </a:r>
            <a:endParaRPr lang="en-US" sz="20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2589" y="1598735"/>
            <a:ext cx="309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Fully connected CRF</a:t>
            </a:r>
            <a:endParaRPr lang="en-US" sz="20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3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Parameter estimation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600" b="1" dirty="0" smtClean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Blood</a:t>
            </a:r>
            <a:r>
              <a:rPr lang="es-ES_tradnl" sz="36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vessel</a:t>
            </a:r>
            <a:r>
              <a:rPr lang="es-ES_tradnl" sz="36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segmentation</a:t>
            </a:r>
            <a:endParaRPr lang="es-ES_tradnl" sz="3600" b="1" dirty="0" smtClean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Current</a:t>
            </a:r>
            <a:r>
              <a:rPr lang="es-ES_tradnl" sz="36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approaches</a:t>
            </a:r>
            <a:endParaRPr lang="es-ES_tradnl" sz="3600" b="1" dirty="0" smtClean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method</a:t>
            </a:r>
            <a:endParaRPr lang="es-ES_tradnl" sz="3600" b="1" dirty="0" smtClean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 smtClean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 smtClean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77965"/>
            <a:ext cx="10058400" cy="2033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12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Quantitative evaluation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572" y="1060911"/>
            <a:ext cx="8580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State of the art performance as evaluated in terms of global metrics</a:t>
            </a:r>
            <a:endParaRPr lang="en-US" sz="20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8056179" y="4411564"/>
            <a:ext cx="409903" cy="5202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10276072" y="4411564"/>
            <a:ext cx="409903" cy="5202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65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Qualitative evaluation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5572" y="936216"/>
            <a:ext cx="8580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Improvement in vessel connectivity and detection of narrow vessels</a:t>
            </a:r>
            <a:endParaRPr lang="en-US" sz="20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04" y="1970851"/>
            <a:ext cx="2165759" cy="1443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4" y="1977633"/>
            <a:ext cx="2165759" cy="1443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07" y="3549468"/>
            <a:ext cx="3604154" cy="2055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07" y="3549468"/>
            <a:ext cx="3604154" cy="2055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7116" y="5781251"/>
            <a:ext cx="5280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Scaling factor to adjust low resolution data sets </a:t>
            </a:r>
            <a:endParaRPr lang="en-US" sz="16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115" y="1592317"/>
            <a:ext cx="5280338" cy="473120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33815" y="5781252"/>
            <a:ext cx="5280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Automated estimation of feature parameters</a:t>
            </a:r>
            <a:endParaRPr lang="en-US" sz="16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3816" y="1592317"/>
            <a:ext cx="5280338" cy="473121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65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Qualitative evaluation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5572" y="936216"/>
            <a:ext cx="8580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85AB5"/>
                </a:solidFill>
                <a:latin typeface="Raleway" panose="020B0003030101060003" pitchFamily="34" charset="0"/>
              </a:rPr>
              <a:t>Artifacts due to the bright central reflex in arteries removed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04" y="1970851"/>
            <a:ext cx="2165758" cy="1443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4" y="1977633"/>
            <a:ext cx="2165758" cy="1443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88" y="3549468"/>
            <a:ext cx="3307391" cy="2055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88" y="3549468"/>
            <a:ext cx="3307391" cy="2055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7116" y="5781251"/>
            <a:ext cx="5280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Scaling factor to adjust low resolution data sets </a:t>
            </a:r>
            <a:endParaRPr lang="en-US" sz="16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115" y="1592317"/>
            <a:ext cx="5280338" cy="473120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33815" y="5781252"/>
            <a:ext cx="5280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Automated estimation of feature parameters</a:t>
            </a:r>
            <a:endParaRPr lang="en-US" sz="16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3816" y="1592317"/>
            <a:ext cx="5280338" cy="473121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65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Qualitative evaluation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5572" y="936216"/>
            <a:ext cx="8580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Artifacts due to the bright central reflex in arteries removed</a:t>
            </a:r>
            <a:endParaRPr lang="en-US" sz="20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04" y="1970851"/>
            <a:ext cx="2165758" cy="1443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4" y="1977633"/>
            <a:ext cx="2165758" cy="1443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88" y="3549468"/>
            <a:ext cx="3307391" cy="2055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88" y="3549468"/>
            <a:ext cx="3307391" cy="2055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7116" y="5781251"/>
            <a:ext cx="5280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Scaling factor to adjust low resolution data sets </a:t>
            </a:r>
            <a:endParaRPr lang="en-US" sz="16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115" y="1592317"/>
            <a:ext cx="5280338" cy="473120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33815" y="5781252"/>
            <a:ext cx="5280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Automated estimation of feature parameters</a:t>
            </a:r>
            <a:endParaRPr lang="en-US" sz="16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3816" y="1592317"/>
            <a:ext cx="5280338" cy="473121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Blood</a:t>
            </a:r>
            <a:r>
              <a:rPr lang="es-ES_tradnl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vessel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segmentation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Current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approaches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20691" y="5611139"/>
            <a:ext cx="5697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6600" b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6600" b="1" dirty="0">
              <a:solidFill>
                <a:schemeClr val="accent1">
                  <a:lumMod val="20000"/>
                  <a:lumOff val="8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123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A method for estimating feature parameters </a:t>
            </a:r>
            <a:r>
              <a:rPr lang="en-US" sz="2400" b="1" smtClean="0">
                <a:solidFill>
                  <a:srgbClr val="285AB5"/>
                </a:solidFill>
                <a:latin typeface="Raleway" panose="020B0003030101060003" pitchFamily="34" charset="0"/>
              </a:rPr>
              <a:t>was presented</a:t>
            </a:r>
            <a:endParaRPr lang="en-US" sz="24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5112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Such an approach was evaluated for segmenting </a:t>
            </a:r>
            <a:r>
              <a:rPr lang="en-US" sz="2400" b="1" smtClean="0">
                <a:solidFill>
                  <a:srgbClr val="285AB5"/>
                </a:solidFill>
                <a:latin typeface="Raleway" panose="020B0003030101060003" pitchFamily="34" charset="0"/>
              </a:rPr>
              <a:t>vessels </a:t>
            </a:r>
            <a:br>
              <a:rPr lang="en-US" sz="2400" b="1" smtClean="0">
                <a:solidFill>
                  <a:srgbClr val="285AB5"/>
                </a:solidFill>
                <a:latin typeface="Raleway" panose="020B0003030101060003" pitchFamily="34" charset="0"/>
              </a:rPr>
            </a:br>
            <a:r>
              <a:rPr lang="en-US" sz="2400" b="1" smtClean="0">
                <a:solidFill>
                  <a:srgbClr val="285AB5"/>
                </a:solidFill>
                <a:latin typeface="Raleway" panose="020B0003030101060003" pitchFamily="34" charset="0"/>
              </a:rPr>
              <a:t>in </a:t>
            </a:r>
            <a:r>
              <a:rPr lang="en-US" sz="24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high resolution </a:t>
            </a:r>
            <a:r>
              <a:rPr lang="en-US" sz="2400" b="1" smtClean="0">
                <a:solidFill>
                  <a:srgbClr val="285AB5"/>
                </a:solidFill>
                <a:latin typeface="Raleway" panose="020B0003030101060003" pitchFamily="34" charset="0"/>
              </a:rPr>
              <a:t>fundus photographs</a:t>
            </a:r>
            <a:endParaRPr lang="en-US" sz="24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558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State of the art performance was obtained on a benchmark data set</a:t>
            </a:r>
            <a:endParaRPr lang="en-US" sz="24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2967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Results indicate that the method is robust for estimating feature parameters</a:t>
            </a:r>
            <a:endParaRPr lang="en-US" sz="20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2978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Linear regression is not suitable for estimating the interaction parameter of the FC-CRF</a:t>
            </a:r>
            <a:endParaRPr lang="en-US" sz="20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821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We took advantage of our method for blood vessel segmentation based on </a:t>
            </a:r>
            <a:br>
              <a:rPr lang="en-US" sz="2000" b="1" dirty="0" smtClean="0">
                <a:solidFill>
                  <a:srgbClr val="E6801F"/>
                </a:solidFill>
                <a:latin typeface="Raleway" panose="020B0003030101060003" pitchFamily="34" charset="0"/>
              </a:rPr>
            </a:br>
            <a:r>
              <a:rPr lang="en-US" sz="20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learning FC-CRFs using a SOSVM</a:t>
            </a:r>
            <a:endParaRPr lang="en-US" sz="20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81748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As evaluated in terms of global accuracy measurements such as the F1-score and MCC</a:t>
            </a:r>
            <a:endParaRPr lang="en-US" sz="2000" b="1" dirty="0">
              <a:solidFill>
                <a:srgbClr val="E6801F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8" algn="ctr"/>
            <a:r>
              <a:rPr lang="es-ES" sz="4000" b="1" dirty="0" err="1" smtClean="0">
                <a:latin typeface="Raleway" charset="0"/>
                <a:ea typeface="Raleway" charset="0"/>
                <a:cs typeface="Raleway" charset="0"/>
              </a:rPr>
              <a:t>Thank</a:t>
            </a:r>
            <a:r>
              <a:rPr lang="es-ES" sz="4000" b="1" dirty="0" smtClean="0"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sz="4000" b="1" dirty="0" err="1" smtClean="0">
                <a:latin typeface="Raleway" charset="0"/>
                <a:ea typeface="Raleway" charset="0"/>
                <a:cs typeface="Raleway" charset="0"/>
              </a:rPr>
              <a:t>you</a:t>
            </a:r>
            <a:r>
              <a:rPr lang="es-ES" sz="4000" b="1" dirty="0" smtClean="0">
                <a:latin typeface="Raleway" charset="0"/>
                <a:ea typeface="Raleway" charset="0"/>
                <a:cs typeface="Raleway" charset="0"/>
              </a:rPr>
              <a:t>!</a:t>
            </a:r>
          </a:p>
          <a:p>
            <a:pPr marL="14288" algn="ctr"/>
            <a:r>
              <a:rPr lang="es-ES" sz="4000" b="1" dirty="0" err="1" smtClean="0">
                <a:latin typeface="Raleway" charset="0"/>
                <a:ea typeface="Raleway" charset="0"/>
                <a:cs typeface="Raleway" charset="0"/>
              </a:rPr>
              <a:t>Any</a:t>
            </a:r>
            <a:r>
              <a:rPr lang="es-ES" sz="4000" b="1" dirty="0" smtClean="0"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sz="4000" b="1" dirty="0" err="1" smtClean="0">
                <a:latin typeface="Raleway" charset="0"/>
                <a:ea typeface="Raleway" charset="0"/>
                <a:cs typeface="Raleway" charset="0"/>
              </a:rPr>
              <a:t>questions</a:t>
            </a:r>
            <a:r>
              <a:rPr lang="es-ES" sz="4000" b="1" dirty="0" smtClean="0">
                <a:latin typeface="Raleway" charset="0"/>
                <a:ea typeface="Raleway" charset="0"/>
                <a:cs typeface="Raleway" charset="0"/>
              </a:rPr>
              <a:t>?</a:t>
            </a:r>
          </a:p>
          <a:p>
            <a:pPr marL="14288" algn="ctr"/>
            <a:endParaRPr lang="es-ES" sz="4000" b="1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4563" y="5754321"/>
            <a:ext cx="10642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ctr"/>
            <a:r>
              <a:rPr lang="es-E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This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work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is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partially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funded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by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marL="14288" algn="ctr"/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NVIDIA hardware </a:t>
            </a:r>
            <a:r>
              <a:rPr lang="es-E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grant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, </a:t>
            </a:r>
            <a:r>
              <a:rPr lang="es-E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ANPCyT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PICT 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2014-1730, PICT 2016-0116 and PICT </a:t>
            </a:r>
            <a:r>
              <a:rPr lang="es-E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start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-up 2015-0006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0" y="667870"/>
            <a:ext cx="12192000" cy="55222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738186" y="2179382"/>
            <a:ext cx="10715625" cy="586121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rgbClr val="0072BC"/>
                </a:solidFill>
                <a:latin typeface="Raleway" panose="020B0003030101060003" pitchFamily="34" charset="0"/>
              </a:rPr>
              <a:t>Retinal blood vessel segmentation in high resolution fundus photographs using automated features parameter estimation</a:t>
            </a:r>
            <a:endParaRPr lang="es-AR" sz="3200" b="1" dirty="0">
              <a:solidFill>
                <a:srgbClr val="0072BC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738185" y="2932139"/>
            <a:ext cx="1145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Raleway" panose="020B0003030101060003" pitchFamily="34" charset="0"/>
              </a:rPr>
              <a:t>José Ignacio Orlando</a:t>
            </a:r>
            <a:r>
              <a:rPr lang="en-GB" b="1" baseline="30000" dirty="0" smtClean="0">
                <a:latin typeface="Raleway" panose="020B0003030101060003" pitchFamily="34" charset="0"/>
              </a:rPr>
              <a:t>1,2</a:t>
            </a:r>
            <a:r>
              <a:rPr lang="en-GB" b="1" dirty="0" smtClean="0">
                <a:latin typeface="Raleway" panose="020B0003030101060003" pitchFamily="34" charset="0"/>
              </a:rPr>
              <a:t>, Marcos Fracchia</a:t>
            </a:r>
            <a:r>
              <a:rPr lang="en-GB" b="1" baseline="30000" dirty="0" smtClean="0">
                <a:latin typeface="Raleway" panose="020B0003030101060003" pitchFamily="34" charset="0"/>
              </a:rPr>
              <a:t>3</a:t>
            </a:r>
            <a:r>
              <a:rPr lang="en-GB" b="1" dirty="0" smtClean="0">
                <a:latin typeface="Raleway" panose="020B0003030101060003" pitchFamily="34" charset="0"/>
              </a:rPr>
              <a:t>, Valeria </a:t>
            </a:r>
            <a:r>
              <a:rPr lang="en-GB" b="1" dirty="0">
                <a:latin typeface="Raleway" panose="020B0003030101060003" pitchFamily="34" charset="0"/>
              </a:rPr>
              <a:t>del </a:t>
            </a:r>
            <a:r>
              <a:rPr lang="en-GB" b="1" dirty="0" smtClean="0">
                <a:latin typeface="Raleway" panose="020B0003030101060003" pitchFamily="34" charset="0"/>
              </a:rPr>
              <a:t>Río</a:t>
            </a:r>
            <a:r>
              <a:rPr lang="en-GB" b="1" baseline="30000" dirty="0" smtClean="0">
                <a:latin typeface="Raleway" panose="020B0003030101060003" pitchFamily="34" charset="0"/>
              </a:rPr>
              <a:t>3</a:t>
            </a:r>
            <a:r>
              <a:rPr lang="en-GB" b="1" dirty="0" smtClean="0">
                <a:latin typeface="Raleway" panose="020B0003030101060003" pitchFamily="34" charset="0"/>
              </a:rPr>
              <a:t> and Mariana del Fresno</a:t>
            </a:r>
            <a:r>
              <a:rPr lang="en-GB" b="1" baseline="30000" dirty="0" smtClean="0">
                <a:latin typeface="Raleway" panose="020B0003030101060003" pitchFamily="34" charset="0"/>
              </a:rPr>
              <a:t>2,3,4</a:t>
            </a:r>
            <a:endParaRPr lang="es-AR" b="1" baseline="30000" dirty="0">
              <a:latin typeface="Raleway" panose="020B0003030101060003" pitchFamily="34" charset="0"/>
            </a:endParaRPr>
          </a:p>
        </p:txBody>
      </p:sp>
      <p:sp>
        <p:nvSpPr>
          <p:cNvPr id="15" name="ZoneTexte 5"/>
          <p:cNvSpPr txBox="1"/>
          <p:nvPr/>
        </p:nvSpPr>
        <p:spPr>
          <a:xfrm>
            <a:off x="738185" y="3370025"/>
            <a:ext cx="800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 smtClean="0">
                <a:latin typeface="Raleway" panose="020B0003030101060003" pitchFamily="34" charset="0"/>
              </a:rPr>
              <a:t>1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>
                <a:latin typeface="Raleway" panose="020B0003030101060003" pitchFamily="34" charset="0"/>
              </a:rPr>
              <a:t>Consejo</a:t>
            </a:r>
            <a:r>
              <a:rPr lang="en-GB" sz="1200" dirty="0">
                <a:latin typeface="Raleway" panose="020B0003030101060003" pitchFamily="34" charset="0"/>
              </a:rPr>
              <a:t> Nacional de </a:t>
            </a:r>
            <a:r>
              <a:rPr lang="en-GB" sz="1200" dirty="0" err="1">
                <a:latin typeface="Raleway" panose="020B0003030101060003" pitchFamily="34" charset="0"/>
              </a:rPr>
              <a:t>Investigaciones</a:t>
            </a:r>
            <a:r>
              <a:rPr lang="en-GB" sz="1200" dirty="0">
                <a:latin typeface="Raleway" panose="020B0003030101060003" pitchFamily="34" charset="0"/>
              </a:rPr>
              <a:t> </a:t>
            </a:r>
            <a:r>
              <a:rPr lang="en-GB" sz="1200" dirty="0" err="1">
                <a:latin typeface="Raleway" panose="020B0003030101060003" pitchFamily="34" charset="0"/>
              </a:rPr>
              <a:t>Científicas</a:t>
            </a:r>
            <a:r>
              <a:rPr lang="en-GB" sz="1200" dirty="0">
                <a:latin typeface="Raleway" panose="020B0003030101060003" pitchFamily="34" charset="0"/>
              </a:rPr>
              <a:t> y </a:t>
            </a:r>
            <a:r>
              <a:rPr lang="en-GB" sz="1200" dirty="0" err="1">
                <a:latin typeface="Raleway" panose="020B0003030101060003" pitchFamily="34" charset="0"/>
              </a:rPr>
              <a:t>Técnicas</a:t>
            </a:r>
            <a:r>
              <a:rPr lang="en-GB" sz="1200" dirty="0">
                <a:latin typeface="Raleway" panose="020B0003030101060003" pitchFamily="34" charset="0"/>
              </a:rPr>
              <a:t>, CONICET, Argentina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2 </a:t>
            </a:r>
            <a:r>
              <a:rPr lang="en-GB" sz="1200" dirty="0" err="1" smtClean="0">
                <a:latin typeface="Raleway" panose="020B0003030101060003" pitchFamily="34" charset="0"/>
              </a:rPr>
              <a:t>Instituto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Pladema</a:t>
            </a:r>
            <a:r>
              <a:rPr lang="en-GB" sz="1200" dirty="0" smtClean="0">
                <a:latin typeface="Raleway" panose="020B0003030101060003" pitchFamily="34" charset="0"/>
              </a:rPr>
              <a:t>, UNCPBA, </a:t>
            </a:r>
            <a:r>
              <a:rPr lang="en-GB" sz="1200" dirty="0" err="1" smtClean="0">
                <a:latin typeface="Raleway" panose="020B0003030101060003" pitchFamily="34" charset="0"/>
              </a:rPr>
              <a:t>Tandil</a:t>
            </a:r>
            <a:r>
              <a:rPr lang="en-GB" sz="1200" dirty="0" smtClean="0">
                <a:latin typeface="Raleway" panose="020B0003030101060003" pitchFamily="34" charset="0"/>
              </a:rPr>
              <a:t>, Argentina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3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Facultad</a:t>
            </a:r>
            <a:r>
              <a:rPr lang="en-GB" sz="1200" dirty="0" smtClean="0">
                <a:latin typeface="Raleway" panose="020B0003030101060003" pitchFamily="34" charset="0"/>
              </a:rPr>
              <a:t> de </a:t>
            </a:r>
            <a:r>
              <a:rPr lang="en-GB" sz="1200" dirty="0" err="1" smtClean="0">
                <a:latin typeface="Raleway" panose="020B0003030101060003" pitchFamily="34" charset="0"/>
              </a:rPr>
              <a:t>Ciencias</a:t>
            </a:r>
            <a:r>
              <a:rPr lang="en-GB" sz="1200" dirty="0" smtClean="0">
                <a:latin typeface="Raleway" panose="020B0003030101060003" pitchFamily="34" charset="0"/>
              </a:rPr>
              <a:t> Exactas, UNCPBA, </a:t>
            </a:r>
            <a:r>
              <a:rPr lang="en-GB" sz="1200" dirty="0" err="1" smtClean="0">
                <a:latin typeface="Raleway" panose="020B0003030101060003" pitchFamily="34" charset="0"/>
              </a:rPr>
              <a:t>Tandil</a:t>
            </a:r>
            <a:r>
              <a:rPr lang="en-GB" sz="1200" dirty="0" smtClean="0">
                <a:latin typeface="Raleway" panose="020B0003030101060003" pitchFamily="34" charset="0"/>
              </a:rPr>
              <a:t>, Argentina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4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Comisión</a:t>
            </a:r>
            <a:r>
              <a:rPr lang="en-GB" sz="1200" dirty="0" smtClean="0">
                <a:latin typeface="Raleway" panose="020B0003030101060003" pitchFamily="34" charset="0"/>
              </a:rPr>
              <a:t> de </a:t>
            </a:r>
            <a:r>
              <a:rPr lang="en-GB" sz="1200" dirty="0" err="1" smtClean="0">
                <a:latin typeface="Raleway" panose="020B0003030101060003" pitchFamily="34" charset="0"/>
              </a:rPr>
              <a:t>Investigaciones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Científicas</a:t>
            </a:r>
            <a:r>
              <a:rPr lang="en-GB" sz="1200" dirty="0" smtClean="0">
                <a:latin typeface="Raleway" panose="020B0003030101060003" pitchFamily="34" charset="0"/>
              </a:rPr>
              <a:t> de la </a:t>
            </a:r>
            <a:r>
              <a:rPr lang="en-GB" sz="1200" dirty="0" err="1" smtClean="0">
                <a:latin typeface="Raleway" panose="020B0003030101060003" pitchFamily="34" charset="0"/>
              </a:rPr>
              <a:t>Provincia</a:t>
            </a:r>
            <a:r>
              <a:rPr lang="en-GB" sz="1200" dirty="0" smtClean="0">
                <a:latin typeface="Raleway" panose="020B0003030101060003" pitchFamily="34" charset="0"/>
              </a:rPr>
              <a:t> de Buenos Aires, CIC-PBA, Argentina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57425" y="4499725"/>
            <a:ext cx="9667903" cy="1047184"/>
            <a:chOff x="957425" y="4499725"/>
            <a:chExt cx="9667903" cy="1047184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25" y="4610567"/>
              <a:ext cx="1507955" cy="825500"/>
            </a:xfrm>
            <a:prstGeom prst="rect">
              <a:avLst/>
            </a:prstGeom>
          </p:spPr>
        </p:pic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327" y="4554490"/>
              <a:ext cx="1331729" cy="937654"/>
            </a:xfrm>
            <a:prstGeom prst="rect">
              <a:avLst/>
            </a:prstGeom>
          </p:spPr>
        </p:pic>
        <p:pic>
          <p:nvPicPr>
            <p:cNvPr id="20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950" y="4837479"/>
              <a:ext cx="2079378" cy="377336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5439003" y="4499725"/>
              <a:ext cx="2286000" cy="1047184"/>
              <a:chOff x="4679555" y="4762510"/>
              <a:chExt cx="2286000" cy="104718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9555" y="4762510"/>
                <a:ext cx="2286000" cy="66675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743003" y="5409584"/>
                <a:ext cx="22225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Arial Hebrew" charset="-79"/>
                    <a:ea typeface="Arial Hebrew" charset="-79"/>
                    <a:cs typeface="Arial Hebrew" charset="-79"/>
                  </a:rPr>
                  <a:t>Universidad Nacional del Centro de la </a:t>
                </a:r>
                <a:r>
                  <a:rPr lang="en-US" sz="1000" dirty="0" err="1" smtClean="0">
                    <a:solidFill>
                      <a:schemeClr val="bg1">
                        <a:lumMod val="50000"/>
                      </a:schemeClr>
                    </a:solidFill>
                    <a:latin typeface="Arial Hebrew" charset="-79"/>
                    <a:ea typeface="Arial Hebrew" charset="-79"/>
                    <a:cs typeface="Arial Hebrew" charset="-79"/>
                  </a:rPr>
                  <a:t>Provincia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Arial Hebrew" charset="-79"/>
                    <a:ea typeface="Arial Hebrew" charset="-79"/>
                    <a:cs typeface="Arial Hebrew" charset="-79"/>
                  </a:rPr>
                  <a:t> de Buenos Aires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Arial Hebrew" charset="-79"/>
                  <a:ea typeface="Arial Hebrew" charset="-79"/>
                  <a:cs typeface="Arial Hebrew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73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-Turn Arrow 5"/>
          <p:cNvSpPr/>
          <p:nvPr/>
        </p:nvSpPr>
        <p:spPr>
          <a:xfrm rot="5400000">
            <a:off x="4450789" y="2551711"/>
            <a:ext cx="3452062" cy="3035041"/>
          </a:xfrm>
          <a:prstGeom prst="uturnArrow">
            <a:avLst>
              <a:gd name="adj1" fmla="val 9680"/>
              <a:gd name="adj2" fmla="val 15110"/>
              <a:gd name="adj3" fmla="val 26102"/>
              <a:gd name="adj4" fmla="val 43750"/>
              <a:gd name="adj5" fmla="val 8087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76975" y="2510946"/>
            <a:ext cx="5631006" cy="2454812"/>
            <a:chOff x="6276975" y="2510946"/>
            <a:chExt cx="5631006" cy="2454812"/>
          </a:xfrm>
        </p:grpSpPr>
        <p:sp>
          <p:nvSpPr>
            <p:cNvPr id="12" name="Rectangle 11"/>
            <p:cNvSpPr/>
            <p:nvPr/>
          </p:nvSpPr>
          <p:spPr>
            <a:xfrm>
              <a:off x="7543800" y="4534871"/>
              <a:ext cx="43641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dirty="0" err="1">
                  <a:solidFill>
                    <a:srgbClr val="222222"/>
                  </a:solidFill>
                  <a:latin typeface="Raleway" panose="020B0003030101060003" pitchFamily="34" charset="0"/>
                </a:rPr>
                <a:t>Joachims</a:t>
              </a:r>
              <a:r>
                <a:rPr lang="en-US" sz="1100" dirty="0">
                  <a:solidFill>
                    <a:srgbClr val="222222"/>
                  </a:solidFill>
                  <a:latin typeface="Raleway" panose="020B0003030101060003" pitchFamily="34" charset="0"/>
                </a:rPr>
                <a:t>, T., Finley, T., &amp; Yu, C. N. J. (2009). </a:t>
              </a:r>
              <a:r>
                <a:rPr lang="en-US" sz="1100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/>
              </a:r>
              <a:br>
                <a:rPr lang="en-US" sz="1100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</a:br>
              <a:r>
                <a:rPr lang="en-US" sz="1100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Cutting-planes </a:t>
              </a:r>
              <a:r>
                <a:rPr lang="en-US" sz="1100" dirty="0">
                  <a:solidFill>
                    <a:srgbClr val="222222"/>
                  </a:solidFill>
                  <a:latin typeface="Raleway" panose="020B0003030101060003" pitchFamily="34" charset="0"/>
                </a:rPr>
                <a:t>training of structural SVMs. </a:t>
              </a:r>
              <a:r>
                <a:rPr lang="en-US" sz="1100" i="1" dirty="0">
                  <a:solidFill>
                    <a:srgbClr val="222222"/>
                  </a:solidFill>
                  <a:latin typeface="Raleway" panose="020B0003030101060003" pitchFamily="34" charset="0"/>
                </a:rPr>
                <a:t>Machine </a:t>
              </a:r>
              <a:r>
                <a:rPr lang="en-US" sz="1100" i="1" dirty="0" smtClean="0">
                  <a:solidFill>
                    <a:srgbClr val="222222"/>
                  </a:solidFill>
                  <a:latin typeface="Raleway" panose="020B0003030101060003" pitchFamily="34" charset="0"/>
                </a:rPr>
                <a:t>Learning</a:t>
              </a:r>
              <a:r>
                <a:rPr lang="en-US" sz="1100" dirty="0">
                  <a:solidFill>
                    <a:srgbClr val="222222"/>
                  </a:solidFill>
                  <a:latin typeface="Raleway" panose="020B0003030101060003" pitchFamily="34" charset="0"/>
                </a:rPr>
                <a:t>.</a:t>
              </a:r>
              <a:endParaRPr lang="en-US" sz="1100" i="1" dirty="0">
                <a:solidFill>
                  <a:srgbClr val="222222"/>
                </a:solidFill>
                <a:latin typeface="Raleway" panose="020B0003030101060003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276975" y="2510946"/>
              <a:ext cx="5631006" cy="1912890"/>
              <a:chOff x="6276975" y="2314998"/>
              <a:chExt cx="5631006" cy="1912890"/>
            </a:xfrm>
          </p:grpSpPr>
          <p:sp>
            <p:nvSpPr>
              <p:cNvPr id="34" name="Rectangle 14"/>
              <p:cNvSpPr/>
              <p:nvPr/>
            </p:nvSpPr>
            <p:spPr>
              <a:xfrm>
                <a:off x="6276975" y="2753282"/>
                <a:ext cx="5631006" cy="1474606"/>
              </a:xfrm>
              <a:prstGeom prst="rect">
                <a:avLst/>
              </a:prstGeom>
              <a:solidFill>
                <a:schemeClr val="bg2"/>
              </a:solidFill>
              <a:ln w="381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b="1" dirty="0">
                  <a:latin typeface="Raleway" panose="020B0003030101060003" pitchFamily="34" charset="0"/>
                </a:endParaRPr>
              </a:p>
            </p:txBody>
          </p:sp>
          <p:pic>
            <p:nvPicPr>
              <p:cNvPr id="35" name="Picture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01548" y="2924513"/>
                <a:ext cx="1292977" cy="348627"/>
              </a:xfrm>
              <a:prstGeom prst="rect">
                <a:avLst/>
              </a:prstGeom>
            </p:spPr>
          </p:pic>
          <p:pic>
            <p:nvPicPr>
              <p:cNvPr id="36" name="Picture 1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38519" y="3594267"/>
                <a:ext cx="5156006" cy="446487"/>
              </a:xfrm>
              <a:prstGeom prst="rect">
                <a:avLst/>
              </a:prstGeom>
            </p:spPr>
          </p:pic>
          <p:sp>
            <p:nvSpPr>
              <p:cNvPr id="37" name="TextBox 17"/>
              <p:cNvSpPr txBox="1"/>
              <p:nvPr/>
            </p:nvSpPr>
            <p:spPr>
              <a:xfrm>
                <a:off x="11375851" y="3295204"/>
                <a:ext cx="4178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b="1" dirty="0" smtClean="0">
                    <a:latin typeface="Raleway" panose="020B0003030101060003" pitchFamily="34" charset="0"/>
                  </a:rPr>
                  <a:t>s.t.</a:t>
                </a:r>
                <a:endParaRPr lang="en-US" sz="1200" b="1" dirty="0">
                  <a:latin typeface="Raleway" panose="020B0003030101060003" pitchFamily="34" charset="0"/>
                </a:endParaRPr>
              </a:p>
            </p:txBody>
          </p:sp>
          <p:sp>
            <p:nvSpPr>
              <p:cNvPr id="49" name="ZoneTexte 5"/>
              <p:cNvSpPr txBox="1"/>
              <p:nvPr/>
            </p:nvSpPr>
            <p:spPr>
              <a:xfrm>
                <a:off x="8059880" y="2314998"/>
                <a:ext cx="384810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600" b="1" dirty="0" smtClean="0">
                    <a:solidFill>
                      <a:srgbClr val="285AB5"/>
                    </a:solidFill>
                    <a:latin typeface="Raleway" panose="020B0003030101060003" pitchFamily="34" charset="0"/>
                  </a:rPr>
                  <a:t>1-slack SOSVM with margin rescaling</a:t>
                </a:r>
                <a:endParaRPr lang="es-AR" sz="1050" b="1" dirty="0">
                  <a:latin typeface="Raleway" panose="020B0003030101060003" pitchFamily="34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29512" y="4312820"/>
            <a:ext cx="4904488" cy="1810825"/>
            <a:chOff x="429512" y="4447094"/>
            <a:chExt cx="4904488" cy="1810825"/>
          </a:xfrm>
        </p:grpSpPr>
        <p:grpSp>
          <p:nvGrpSpPr>
            <p:cNvPr id="67" name="Group 66"/>
            <p:cNvGrpSpPr/>
            <p:nvPr/>
          </p:nvGrpSpPr>
          <p:grpSpPr>
            <a:xfrm>
              <a:off x="603185" y="4899949"/>
              <a:ext cx="4282745" cy="1357970"/>
              <a:chOff x="603185" y="4899949"/>
              <a:chExt cx="4282745" cy="135797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144" y="4899949"/>
                <a:ext cx="4223786" cy="135797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90948" y="6147831"/>
                <a:ext cx="187089" cy="98976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2065" y="5929537"/>
                <a:ext cx="147235" cy="8494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3185" y="5169972"/>
                <a:ext cx="415079" cy="191136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69678" y="5024235"/>
                <a:ext cx="507527" cy="148815"/>
              </a:xfrm>
              <a:prstGeom prst="rect">
                <a:avLst/>
              </a:prstGeom>
            </p:spPr>
          </p:pic>
        </p:grpSp>
        <p:sp>
          <p:nvSpPr>
            <p:cNvPr id="53" name="ZoneTexte 5"/>
            <p:cNvSpPr txBox="1"/>
            <p:nvPr/>
          </p:nvSpPr>
          <p:spPr>
            <a:xfrm>
              <a:off x="429512" y="4447094"/>
              <a:ext cx="49044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Cutting planes approach to solve the minimization problem</a:t>
              </a:r>
              <a:endParaRPr lang="es-AR" sz="1050" b="1" dirty="0">
                <a:latin typeface="Raleway" panose="020B0003030101060003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4565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Blood vessel segmentation method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09658" y="915363"/>
            <a:ext cx="6972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Structured output support vector machines (SOSVM)</a:t>
            </a:r>
            <a:endParaRPr lang="en-US" sz="20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64451" y="5968253"/>
            <a:ext cx="31449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rgbClr val="222222"/>
                </a:solidFill>
                <a:latin typeface="Raleway" panose="020B0003030101060003" pitchFamily="34" charset="0"/>
              </a:rPr>
              <a:t>Orlando, J. I., </a:t>
            </a:r>
            <a:r>
              <a:rPr lang="en-US" sz="1100" dirty="0" smtClean="0">
                <a:solidFill>
                  <a:srgbClr val="222222"/>
                </a:solidFill>
                <a:latin typeface="Raleway" panose="020B0003030101060003" pitchFamily="34" charset="0"/>
              </a:rPr>
              <a:t>et al. </a:t>
            </a:r>
            <a:r>
              <a:rPr lang="en-US" sz="1100" dirty="0">
                <a:solidFill>
                  <a:srgbClr val="222222"/>
                </a:solidFill>
                <a:latin typeface="Raleway" panose="020B0003030101060003" pitchFamily="34" charset="0"/>
              </a:rPr>
              <a:t>(</a:t>
            </a:r>
            <a:r>
              <a:rPr lang="en-US" sz="1100" dirty="0" smtClean="0">
                <a:solidFill>
                  <a:srgbClr val="222222"/>
                </a:solidFill>
                <a:latin typeface="Raleway" panose="020B0003030101060003" pitchFamily="34" charset="0"/>
              </a:rPr>
              <a:t>2017). </a:t>
            </a:r>
            <a:r>
              <a:rPr lang="en-US" sz="1100" i="1" dirty="0" smtClean="0">
                <a:solidFill>
                  <a:srgbClr val="222222"/>
                </a:solidFill>
                <a:latin typeface="Raleway" panose="020B0003030101060003" pitchFamily="34" charset="0"/>
              </a:rPr>
              <a:t>IEEE TBME.</a:t>
            </a:r>
            <a:endParaRPr lang="en-US" sz="1100" i="1" dirty="0">
              <a:solidFill>
                <a:srgbClr val="222222"/>
              </a:solidFill>
              <a:latin typeface="Raleway" panose="020B0003030101060003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564452" y="6225327"/>
            <a:ext cx="31449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222222"/>
                </a:solidFill>
                <a:latin typeface="Raleway" panose="020B0003030101060003" pitchFamily="34" charset="0"/>
              </a:rPr>
              <a:t>Orlando, J. I. &amp; </a:t>
            </a:r>
            <a:r>
              <a:rPr lang="en-US" sz="1100" dirty="0" err="1" smtClean="0">
                <a:solidFill>
                  <a:srgbClr val="222222"/>
                </a:solidFill>
                <a:latin typeface="Raleway" panose="020B0003030101060003" pitchFamily="34" charset="0"/>
              </a:rPr>
              <a:t>Blaschko</a:t>
            </a:r>
            <a:r>
              <a:rPr lang="en-US" sz="1100" dirty="0" smtClean="0">
                <a:solidFill>
                  <a:srgbClr val="222222"/>
                </a:solidFill>
                <a:latin typeface="Raleway" panose="020B0003030101060003" pitchFamily="34" charset="0"/>
              </a:rPr>
              <a:t>, M. B. (2014). MICCAI</a:t>
            </a:r>
            <a:endParaRPr lang="en-US" sz="1100" i="1" dirty="0">
              <a:solidFill>
                <a:srgbClr val="222222"/>
              </a:solidFill>
              <a:latin typeface="Raleway" panose="020B00030301010600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9512" y="1781274"/>
            <a:ext cx="4904488" cy="2335912"/>
            <a:chOff x="429512" y="1581646"/>
            <a:chExt cx="4904488" cy="2335912"/>
          </a:xfrm>
        </p:grpSpPr>
        <p:grpSp>
          <p:nvGrpSpPr>
            <p:cNvPr id="71" name="Group 70"/>
            <p:cNvGrpSpPr/>
            <p:nvPr/>
          </p:nvGrpSpPr>
          <p:grpSpPr>
            <a:xfrm>
              <a:off x="429512" y="1581646"/>
              <a:ext cx="4904488" cy="1091712"/>
              <a:chOff x="429512" y="1385698"/>
              <a:chExt cx="4904488" cy="1091712"/>
            </a:xfrm>
          </p:grpSpPr>
          <p:sp>
            <p:nvSpPr>
              <p:cNvPr id="39" name="Rectangle 14"/>
              <p:cNvSpPr/>
              <p:nvPr/>
            </p:nvSpPr>
            <p:spPr>
              <a:xfrm>
                <a:off x="514524" y="1801887"/>
                <a:ext cx="3181176" cy="675523"/>
              </a:xfrm>
              <a:prstGeom prst="rect">
                <a:avLst/>
              </a:prstGeom>
              <a:solidFill>
                <a:schemeClr val="bg2"/>
              </a:solidFill>
              <a:ln w="381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b="1" dirty="0">
                  <a:latin typeface="Raleway" panose="020B0003030101060003" pitchFamily="34" charset="0"/>
                </a:endParaRP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144" y="1947625"/>
                <a:ext cx="2843056" cy="384048"/>
              </a:xfrm>
              <a:prstGeom prst="rect">
                <a:avLst/>
              </a:prstGeom>
            </p:spPr>
          </p:pic>
          <p:sp>
            <p:nvSpPr>
              <p:cNvPr id="50" name="ZoneTexte 5"/>
              <p:cNvSpPr txBox="1"/>
              <p:nvPr/>
            </p:nvSpPr>
            <p:spPr>
              <a:xfrm>
                <a:off x="429512" y="1385698"/>
                <a:ext cx="490448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285AB5"/>
                    </a:solidFill>
                    <a:latin typeface="Raleway" panose="020B0003030101060003" pitchFamily="34" charset="0"/>
                  </a:rPr>
                  <a:t>CRF weights are learned by means of a SOSVM</a:t>
                </a:r>
                <a:endParaRPr lang="es-AR" sz="1050" b="1" dirty="0"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388912" y="2605256"/>
              <a:ext cx="1001685" cy="831487"/>
              <a:chOff x="1388912" y="2409308"/>
              <a:chExt cx="1001685" cy="83148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388912" y="2717575"/>
                <a:ext cx="1001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>
                    <a:latin typeface="Raleway" panose="020B0003030101060003" pitchFamily="34" charset="0"/>
                  </a:rPr>
                  <a:t>Unary</a:t>
                </a:r>
                <a:br>
                  <a:rPr lang="en-US" sz="1400" dirty="0" smtClean="0">
                    <a:latin typeface="Raleway" panose="020B0003030101060003" pitchFamily="34" charset="0"/>
                  </a:rPr>
                </a:br>
                <a:r>
                  <a:rPr lang="en-US" sz="1400" dirty="0" smtClean="0">
                    <a:latin typeface="Raleway" panose="020B0003030101060003" pitchFamily="34" charset="0"/>
                  </a:rPr>
                  <a:t>potentials</a:t>
                </a:r>
                <a:endParaRPr lang="en-US" sz="1400" dirty="0">
                  <a:latin typeface="Raleway" panose="020B0003030101060003" pitchFamily="34" charset="0"/>
                </a:endParaRPr>
              </a:p>
            </p:txBody>
          </p:sp>
          <p:sp>
            <p:nvSpPr>
              <p:cNvPr id="30" name="Down Arrow 29"/>
              <p:cNvSpPr/>
              <p:nvPr/>
            </p:nvSpPr>
            <p:spPr>
              <a:xfrm flipV="1">
                <a:off x="1803695" y="2409308"/>
                <a:ext cx="172116" cy="303127"/>
              </a:xfrm>
              <a:prstGeom prst="downArrow">
                <a:avLst>
                  <a:gd name="adj1" fmla="val 50000"/>
                  <a:gd name="adj2" fmla="val 83204"/>
                </a:avLst>
              </a:prstGeom>
              <a:solidFill>
                <a:srgbClr val="285A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2220213" y="2599428"/>
              <a:ext cx="577402" cy="1318130"/>
              <a:chOff x="2220213" y="2403480"/>
              <a:chExt cx="577402" cy="131813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220213" y="3198390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>
                    <a:latin typeface="Raleway" panose="020B0003030101060003" pitchFamily="34" charset="0"/>
                  </a:rPr>
                  <a:t>Bias</a:t>
                </a:r>
                <a:br>
                  <a:rPr lang="en-US" sz="1400" dirty="0" smtClean="0">
                    <a:latin typeface="Raleway" panose="020B0003030101060003" pitchFamily="34" charset="0"/>
                  </a:rPr>
                </a:br>
                <a:r>
                  <a:rPr lang="en-US" sz="1400" dirty="0" smtClean="0">
                    <a:latin typeface="Raleway" panose="020B0003030101060003" pitchFamily="34" charset="0"/>
                  </a:rPr>
                  <a:t>term</a:t>
                </a:r>
                <a:endParaRPr lang="en-US" sz="1400" dirty="0">
                  <a:latin typeface="Raleway" panose="020B0003030101060003" pitchFamily="34" charset="0"/>
                </a:endParaRPr>
              </a:p>
            </p:txBody>
          </p:sp>
          <p:sp>
            <p:nvSpPr>
              <p:cNvPr id="51" name="Down Arrow 50"/>
              <p:cNvSpPr/>
              <p:nvPr/>
            </p:nvSpPr>
            <p:spPr>
              <a:xfrm flipV="1">
                <a:off x="2422856" y="2403480"/>
                <a:ext cx="172116" cy="792784"/>
              </a:xfrm>
              <a:prstGeom prst="downArrow">
                <a:avLst>
                  <a:gd name="adj1" fmla="val 50000"/>
                  <a:gd name="adj2" fmla="val 83204"/>
                </a:avLst>
              </a:prstGeom>
              <a:solidFill>
                <a:srgbClr val="285A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643023" y="2913523"/>
              <a:ext cx="10016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Raleway" panose="020B0003030101060003" pitchFamily="34" charset="0"/>
                </a:rPr>
                <a:t>Pairwise</a:t>
              </a:r>
            </a:p>
            <a:p>
              <a:pPr algn="ctr"/>
              <a:r>
                <a:rPr lang="en-US" sz="1400" dirty="0" smtClean="0">
                  <a:latin typeface="Raleway" panose="020B0003030101060003" pitchFamily="34" charset="0"/>
                </a:rPr>
                <a:t>potentials</a:t>
              </a:r>
              <a:endParaRPr lang="en-US" sz="1400" dirty="0">
                <a:latin typeface="Raleway" panose="020B0003030101060003" pitchFamily="34" charset="0"/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 flipV="1">
              <a:off x="3057808" y="2610396"/>
              <a:ext cx="172116" cy="303127"/>
            </a:xfrm>
            <a:prstGeom prst="downArrow">
              <a:avLst>
                <a:gd name="adj1" fmla="val 50000"/>
                <a:gd name="adj2" fmla="val 83204"/>
              </a:avLst>
            </a:prstGeom>
            <a:solidFill>
              <a:srgbClr val="285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600" b="1" dirty="0" smtClean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Blood</a:t>
            </a:r>
            <a:r>
              <a:rPr lang="es-ES_tradnl" sz="36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vessel</a:t>
            </a:r>
            <a:r>
              <a:rPr lang="es-ES_tradnl" sz="36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segmentation</a:t>
            </a:r>
            <a:endParaRPr lang="es-ES_tradnl" sz="3600" b="1" dirty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Current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approaches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method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93"/>
          <a:stretch/>
        </p:blipFill>
        <p:spPr>
          <a:xfrm>
            <a:off x="6051663" y="422264"/>
            <a:ext cx="5842800" cy="6008400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486039" y="2125942"/>
            <a:ext cx="4731978" cy="14113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2D photographs of the retina</a:t>
            </a:r>
          </a:p>
          <a:p>
            <a:pPr lvl="1"/>
            <a:r>
              <a:rPr lang="es-AR" sz="20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Ophthalmoscope + CCD camera</a:t>
            </a:r>
          </a:p>
          <a:p>
            <a:pPr lvl="1"/>
            <a:r>
              <a:rPr lang="es-AR" sz="20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Cheapest imaging modality for inspecting the retina</a:t>
            </a:r>
          </a:p>
        </p:txBody>
      </p:sp>
      <p:sp>
        <p:nvSpPr>
          <p:cNvPr id="10" name="CuadroTexto 1"/>
          <p:cNvSpPr txBox="1"/>
          <p:nvPr/>
        </p:nvSpPr>
        <p:spPr>
          <a:xfrm>
            <a:off x="486039" y="5583944"/>
            <a:ext cx="6857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fundus</a:t>
            </a:r>
            <a:r>
              <a:rPr lang="es-ES_tradnl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6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images</a:t>
            </a:r>
            <a:endParaRPr lang="es-ES_tradnl" sz="6600" b="1" dirty="0">
              <a:solidFill>
                <a:schemeClr val="tx1">
                  <a:lumMod val="50000"/>
                  <a:lumOff val="5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86039" y="3818615"/>
            <a:ext cx="4731978" cy="7894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b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Allow </a:t>
            </a:r>
            <a:r>
              <a:rPr lang="es-AR" sz="24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non-invasive inspection of the </a:t>
            </a:r>
            <a:r>
              <a:rPr lang="es-AR" sz="24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retina</a:t>
            </a:r>
            <a:endParaRPr lang="es-AR" sz="2400" b="1" dirty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427055" y="1319163"/>
            <a:ext cx="5835200" cy="33134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Characterization of vascular changes due to pathologies</a:t>
            </a:r>
          </a:p>
          <a:p>
            <a:r>
              <a:rPr lang="es-AR" sz="24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Image-guided surgeries</a:t>
            </a:r>
            <a:endParaRPr lang="es-AR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s-AR" sz="24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Multimodal retinal image registration</a:t>
            </a:r>
          </a:p>
          <a:p>
            <a:r>
              <a:rPr lang="es-AR" sz="24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Segmentation / detection of other anatomical / pathological structures</a:t>
            </a:r>
            <a:endParaRPr lang="es-AR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s-AR" sz="24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Biometry</a:t>
            </a:r>
            <a:endParaRPr lang="es-AR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lvl="1"/>
            <a:endParaRPr lang="es-AR" sz="2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427055" y="5043617"/>
            <a:ext cx="6857999" cy="16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20"/>
              </a:lnSpc>
            </a:pPr>
            <a:r>
              <a:rPr lang="es-ES_tradnl" sz="6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vessel</a:t>
            </a:r>
            <a:r>
              <a:rPr lang="es-ES_tradnl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6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segmentation</a:t>
            </a:r>
            <a:endParaRPr lang="es-ES_tradnl" sz="6600" b="1" dirty="0">
              <a:solidFill>
                <a:schemeClr val="tx1">
                  <a:lumMod val="50000"/>
                  <a:lumOff val="5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43" y="326292"/>
            <a:ext cx="5842800" cy="60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Blood</a:t>
            </a:r>
            <a:r>
              <a:rPr lang="es-ES_tradnl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vessel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segmentation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Current</a:t>
            </a:r>
            <a:r>
              <a:rPr lang="es-ES_tradnl" sz="36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approaches</a:t>
            </a:r>
            <a:endParaRPr lang="es-ES_tradnl" sz="3600" b="1" dirty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89136" y="634895"/>
            <a:ext cx="5079852" cy="1338029"/>
            <a:chOff x="889136" y="634895"/>
            <a:chExt cx="5079852" cy="1338029"/>
          </a:xfrm>
        </p:grpSpPr>
        <p:sp>
          <p:nvSpPr>
            <p:cNvPr id="7" name="Rectangle 6"/>
            <p:cNvSpPr/>
            <p:nvPr/>
          </p:nvSpPr>
          <p:spPr>
            <a:xfrm>
              <a:off x="1182216" y="634895"/>
              <a:ext cx="4786772" cy="13380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57718" y="1111365"/>
              <a:ext cx="2371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Raleway" panose="020B0003030101060003" pitchFamily="34" charset="0"/>
                </a:rPr>
                <a:t>Features + classifier</a:t>
              </a:r>
              <a:endParaRPr lang="en-US" b="1" dirty="0">
                <a:latin typeface="Raleway" panose="020B0003030101060003" pitchFamily="34" charset="0"/>
              </a:endParaRPr>
            </a:p>
          </p:txBody>
        </p:sp>
        <p:sp>
          <p:nvSpPr>
            <p:cNvPr id="11" name="Rectángulo 2"/>
            <p:cNvSpPr/>
            <p:nvPr/>
          </p:nvSpPr>
          <p:spPr>
            <a:xfrm>
              <a:off x="889136" y="863239"/>
              <a:ext cx="2069921" cy="865584"/>
            </a:xfrm>
            <a:prstGeom prst="rect">
              <a:avLst/>
            </a:prstGeom>
            <a:gradFill flip="none" rotWithShape="1">
              <a:gsLst>
                <a:gs pos="0">
                  <a:srgbClr val="3A6CC6">
                    <a:shade val="30000"/>
                    <a:satMod val="115000"/>
                  </a:srgbClr>
                </a:gs>
                <a:gs pos="50000">
                  <a:srgbClr val="3A6CC6">
                    <a:shade val="67500"/>
                    <a:satMod val="115000"/>
                  </a:srgbClr>
                </a:gs>
                <a:gs pos="100000">
                  <a:srgbClr val="3A6CC6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 smtClean="0">
                  <a:latin typeface="Raleway" charset="0"/>
                  <a:ea typeface="Raleway" charset="0"/>
                  <a:cs typeface="Raleway" charset="0"/>
                </a:rPr>
                <a:t>Supervised</a:t>
              </a:r>
              <a:r>
                <a:rPr lang="es-ES" b="1" dirty="0" smtClean="0">
                  <a:latin typeface="Raleway" charset="0"/>
                  <a:ea typeface="Raleway" charset="0"/>
                  <a:cs typeface="Raleway" charset="0"/>
                </a:rPr>
                <a:t> </a:t>
              </a:r>
              <a:r>
                <a:rPr lang="es-ES" b="1" dirty="0" err="1" smtClean="0">
                  <a:latin typeface="Raleway" charset="0"/>
                  <a:ea typeface="Raleway" charset="0"/>
                  <a:cs typeface="Raleway" charset="0"/>
                </a:rPr>
                <a:t>methods</a:t>
              </a:r>
              <a:endParaRPr lang="es-ES" sz="2400" b="1" dirty="0">
                <a:latin typeface="Raleway" charset="0"/>
                <a:ea typeface="Raleway" charset="0"/>
                <a:cs typeface="Raleway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56896" y="634895"/>
            <a:ext cx="4949783" cy="1338029"/>
            <a:chOff x="6256896" y="634895"/>
            <a:chExt cx="4949783" cy="1338029"/>
          </a:xfrm>
        </p:grpSpPr>
        <p:sp>
          <p:nvSpPr>
            <p:cNvPr id="31" name="Rectangle 30"/>
            <p:cNvSpPr/>
            <p:nvPr/>
          </p:nvSpPr>
          <p:spPr>
            <a:xfrm>
              <a:off x="6256896" y="634895"/>
              <a:ext cx="4667045" cy="13380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ángulo 2"/>
            <p:cNvSpPr/>
            <p:nvPr/>
          </p:nvSpPr>
          <p:spPr>
            <a:xfrm>
              <a:off x="9136758" y="880243"/>
              <a:ext cx="2069921" cy="865584"/>
            </a:xfrm>
            <a:prstGeom prst="rect">
              <a:avLst/>
            </a:prstGeom>
            <a:gradFill flip="none" rotWithShape="1">
              <a:gsLst>
                <a:gs pos="0">
                  <a:srgbClr val="3A6CC6">
                    <a:shade val="30000"/>
                    <a:satMod val="115000"/>
                  </a:srgbClr>
                </a:gs>
                <a:gs pos="50000">
                  <a:srgbClr val="3A6CC6">
                    <a:shade val="67500"/>
                    <a:satMod val="115000"/>
                  </a:srgbClr>
                </a:gs>
                <a:gs pos="100000">
                  <a:srgbClr val="3A6CC6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 smtClean="0">
                  <a:latin typeface="Raleway" charset="0"/>
                  <a:ea typeface="Raleway" charset="0"/>
                  <a:cs typeface="Raleway" charset="0"/>
                </a:rPr>
                <a:t>Unsupervised</a:t>
              </a:r>
              <a:r>
                <a:rPr lang="es-ES" b="1" dirty="0" smtClean="0">
                  <a:latin typeface="Raleway" charset="0"/>
                  <a:ea typeface="Raleway" charset="0"/>
                  <a:cs typeface="Raleway" charset="0"/>
                </a:rPr>
                <a:t> </a:t>
              </a:r>
              <a:r>
                <a:rPr lang="es-ES" b="1" dirty="0" err="1" smtClean="0">
                  <a:latin typeface="Raleway" charset="0"/>
                  <a:ea typeface="Raleway" charset="0"/>
                  <a:cs typeface="Raleway" charset="0"/>
                </a:rPr>
                <a:t>methods</a:t>
              </a:r>
              <a:endParaRPr lang="es-ES" sz="2400" b="1" dirty="0">
                <a:latin typeface="Raleway" charset="0"/>
                <a:ea typeface="Raleway" charset="0"/>
                <a:cs typeface="Raleway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2859" y="997747"/>
              <a:ext cx="2371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Raleway" panose="020B0003030101060003" pitchFamily="34" charset="0"/>
                </a:rPr>
                <a:t>Features (+ self adaptive methods)</a:t>
              </a:r>
              <a:endParaRPr lang="en-US" b="1" dirty="0">
                <a:latin typeface="Raleway" panose="020B0003030101060003" pitchFamily="34" charset="0"/>
              </a:endParaRPr>
            </a:p>
          </p:txBody>
        </p:sp>
      </p:grpSp>
      <p:sp>
        <p:nvSpPr>
          <p:cNvPr id="6" name="Right Brace 5"/>
          <p:cNvSpPr/>
          <p:nvPr/>
        </p:nvSpPr>
        <p:spPr>
          <a:xfrm rot="5400000">
            <a:off x="5814313" y="-2864502"/>
            <a:ext cx="467187" cy="10317545"/>
          </a:xfrm>
          <a:prstGeom prst="rightBrace">
            <a:avLst>
              <a:gd name="adj1" fmla="val 7009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08852" y="2666784"/>
            <a:ext cx="387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Feature extraction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030" y="3327590"/>
            <a:ext cx="1619343" cy="16689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175" y="3327590"/>
            <a:ext cx="1616813" cy="166896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8914" y="5164220"/>
            <a:ext cx="1103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Key parameters need to be properly adjusted</a:t>
            </a:r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911" y="5533552"/>
            <a:ext cx="1103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These parameters depend on </a:t>
            </a:r>
            <a:r>
              <a:rPr lang="en-US" b="1" smtClean="0">
                <a:latin typeface="Raleway" panose="020B0003030101060003" pitchFamily="34" charset="0"/>
              </a:rPr>
              <a:t>the image resolution</a:t>
            </a:r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8912" y="5905538"/>
            <a:ext cx="1103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Most of the existing approaches were calibrated using low resolution data sets</a:t>
            </a:r>
            <a:endParaRPr lang="en-US" b="1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4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4565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How to configure feature extraction?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7561" y="5531517"/>
            <a:ext cx="357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Computationally expensive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7115" y="1352281"/>
            <a:ext cx="5280339" cy="4971245"/>
            <a:chOff x="677115" y="1352281"/>
            <a:chExt cx="5280339" cy="4971245"/>
          </a:xfrm>
        </p:grpSpPr>
        <p:sp>
          <p:nvSpPr>
            <p:cNvPr id="16" name="TextBox 15"/>
            <p:cNvSpPr txBox="1"/>
            <p:nvPr/>
          </p:nvSpPr>
          <p:spPr>
            <a:xfrm>
              <a:off x="677116" y="1882010"/>
              <a:ext cx="52803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Optimization based on </a:t>
              </a:r>
            </a:p>
            <a:p>
              <a:pPr algn="ctr"/>
              <a:r>
                <a:rPr lang="en-US" sz="2000" b="1" dirty="0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greedy search strategies</a:t>
              </a:r>
              <a:endParaRPr lang="en-US" sz="2000" b="1" dirty="0">
                <a:solidFill>
                  <a:srgbClr val="285AB5"/>
                </a:solidFill>
                <a:latin typeface="Raleway" panose="020B0003030101060003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35034"/>
            <a:stretch/>
          </p:blipFill>
          <p:spPr>
            <a:xfrm>
              <a:off x="953474" y="2737508"/>
              <a:ext cx="4727620" cy="25527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7115" y="1352281"/>
              <a:ext cx="5280338" cy="4971245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510173" y="4788393"/>
            <a:ext cx="47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Which model is more suitable for estimating parameters?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10173" y="5491367"/>
            <a:ext cx="472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How to train the estimator?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33815" y="1352282"/>
            <a:ext cx="5280339" cy="4971245"/>
            <a:chOff x="6233815" y="1352282"/>
            <a:chExt cx="5280339" cy="4971245"/>
          </a:xfrm>
        </p:grpSpPr>
        <p:sp>
          <p:nvSpPr>
            <p:cNvPr id="17" name="TextBox 16"/>
            <p:cNvSpPr txBox="1"/>
            <p:nvPr/>
          </p:nvSpPr>
          <p:spPr>
            <a:xfrm>
              <a:off x="6233815" y="1882011"/>
              <a:ext cx="52803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Automated estimation of </a:t>
              </a:r>
              <a:br>
                <a:rPr lang="en-US" sz="2000" b="1" dirty="0" smtClean="0">
                  <a:solidFill>
                    <a:srgbClr val="285AB5"/>
                  </a:solidFill>
                  <a:latin typeface="Raleway" panose="020B0003030101060003" pitchFamily="34" charset="0"/>
                </a:rPr>
              </a:br>
              <a:r>
                <a:rPr lang="en-US" sz="2000" b="1" dirty="0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feature parameters</a:t>
              </a:r>
              <a:endParaRPr lang="en-US" sz="2000" b="1" dirty="0">
                <a:solidFill>
                  <a:srgbClr val="285AB5"/>
                </a:solidFill>
                <a:latin typeface="Raleway" panose="020B0003030101060003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461725" y="3028116"/>
              <a:ext cx="2824518" cy="1387754"/>
              <a:chOff x="7982122" y="3545601"/>
              <a:chExt cx="2824518" cy="138775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611"/>
              <a:stretch/>
            </p:blipFill>
            <p:spPr>
              <a:xfrm>
                <a:off x="7982122" y="3545601"/>
                <a:ext cx="2824518" cy="1000641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446044" y="4594801"/>
                <a:ext cx="18966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E6801F"/>
                    </a:solidFill>
                    <a:latin typeface="Arial" charset="0"/>
                    <a:ea typeface="Arial" charset="0"/>
                    <a:cs typeface="Arial" charset="0"/>
                  </a:rPr>
                  <a:t>Estimation model</a:t>
                </a:r>
                <a:endParaRPr lang="en-US" sz="1600" b="1" dirty="0">
                  <a:solidFill>
                    <a:srgbClr val="E6801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6233816" y="1352282"/>
              <a:ext cx="5280338" cy="497124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22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4565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5AB5"/>
                </a:solidFill>
                <a:latin typeface="Raleway" panose="020B0003030101060003" pitchFamily="34" charset="0"/>
              </a:rPr>
              <a:t>Automated estimation of feature parameters</a:t>
            </a:r>
            <a:endParaRPr lang="en-US" sz="28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5831" y="915363"/>
            <a:ext cx="528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285AB5"/>
                </a:solidFill>
                <a:latin typeface="Raleway" panose="020B0003030101060003" pitchFamily="34" charset="0"/>
              </a:rPr>
              <a:t>Existing approaches</a:t>
            </a:r>
            <a:endParaRPr lang="en-US" sz="2000" b="1" dirty="0">
              <a:solidFill>
                <a:srgbClr val="285AB5"/>
              </a:solidFill>
              <a:latin typeface="Raleway" panose="020B00030301010600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9755" y="5261224"/>
            <a:ext cx="425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Based on a single data set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7115" y="1698096"/>
            <a:ext cx="5280339" cy="4549228"/>
            <a:chOff x="677115" y="1698096"/>
            <a:chExt cx="5280339" cy="4549228"/>
          </a:xfrm>
        </p:grpSpPr>
        <p:sp>
          <p:nvSpPr>
            <p:cNvPr id="21" name="TextBox 20"/>
            <p:cNvSpPr txBox="1"/>
            <p:nvPr/>
          </p:nvSpPr>
          <p:spPr>
            <a:xfrm>
              <a:off x="677116" y="1960356"/>
              <a:ext cx="52803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Scaling factor </a:t>
              </a:r>
              <a:r>
                <a:rPr lang="en-US" sz="2000" b="1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to </a:t>
              </a:r>
              <a:br>
                <a:rPr lang="en-US" sz="2000" b="1" smtClean="0">
                  <a:solidFill>
                    <a:srgbClr val="285AB5"/>
                  </a:solidFill>
                  <a:latin typeface="Raleway" panose="020B0003030101060003" pitchFamily="34" charset="0"/>
                </a:rPr>
              </a:br>
              <a:r>
                <a:rPr lang="en-US" sz="2000" b="1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adjust low resolution parameters</a:t>
              </a:r>
              <a:endParaRPr lang="en-US" sz="2000" b="1" dirty="0">
                <a:solidFill>
                  <a:srgbClr val="285AB5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7115" y="1698096"/>
              <a:ext cx="5280338" cy="4549228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27560" y="2721034"/>
              <a:ext cx="3579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Raleway" panose="020B0003030101060003" pitchFamily="34" charset="0"/>
                </a:rPr>
                <a:t>Orlando </a:t>
              </a:r>
              <a:r>
                <a:rPr lang="en-US" sz="1400" i="1" dirty="0" smtClean="0">
                  <a:latin typeface="Raleway" panose="020B0003030101060003" pitchFamily="34" charset="0"/>
                </a:rPr>
                <a:t>et al.</a:t>
              </a:r>
              <a:r>
                <a:rPr lang="en-US" sz="1400" dirty="0" smtClean="0">
                  <a:latin typeface="Raleway" panose="020B0003030101060003" pitchFamily="34" charset="0"/>
                </a:rPr>
                <a:t>, IEEE TBME 2017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33813" y="1698096"/>
            <a:ext cx="5280341" cy="4549229"/>
            <a:chOff x="6233813" y="1698096"/>
            <a:chExt cx="5280341" cy="4549229"/>
          </a:xfrm>
        </p:grpSpPr>
        <p:sp>
          <p:nvSpPr>
            <p:cNvPr id="26" name="TextBox 25"/>
            <p:cNvSpPr txBox="1"/>
            <p:nvPr/>
          </p:nvSpPr>
          <p:spPr>
            <a:xfrm>
              <a:off x="6233813" y="1960356"/>
              <a:ext cx="52803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Estimation based on </a:t>
              </a:r>
            </a:p>
            <a:p>
              <a:pPr algn="ctr"/>
              <a:r>
                <a:rPr lang="en-US" sz="2000" b="1" dirty="0" smtClean="0">
                  <a:solidFill>
                    <a:srgbClr val="285AB5"/>
                  </a:solidFill>
                  <a:latin typeface="Raleway" panose="020B0003030101060003" pitchFamily="34" charset="0"/>
                </a:rPr>
                <a:t>linear regression</a:t>
              </a:r>
              <a:endParaRPr lang="en-US" sz="2000" b="1" dirty="0">
                <a:solidFill>
                  <a:srgbClr val="285AB5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33816" y="1698096"/>
              <a:ext cx="5280338" cy="454922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84259" y="2721034"/>
              <a:ext cx="3579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Raleway" panose="020B0003030101060003" pitchFamily="34" charset="0"/>
                </a:rPr>
                <a:t>Vostatek</a:t>
              </a:r>
              <a:r>
                <a:rPr lang="en-US" sz="1400" dirty="0" smtClean="0">
                  <a:latin typeface="Raleway" panose="020B0003030101060003" pitchFamily="34" charset="0"/>
                </a:rPr>
                <a:t> </a:t>
              </a:r>
              <a:r>
                <a:rPr lang="en-US" sz="1400" i="1" dirty="0" smtClean="0">
                  <a:latin typeface="Raleway" panose="020B0003030101060003" pitchFamily="34" charset="0"/>
                </a:rPr>
                <a:t>et al.</a:t>
              </a:r>
              <a:r>
                <a:rPr lang="en-US" sz="1400" dirty="0" smtClean="0">
                  <a:latin typeface="Raleway" panose="020B0003030101060003" pitchFamily="34" charset="0"/>
                </a:rPr>
                <a:t>, CMIG 2016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71395" y="5599831"/>
            <a:ext cx="44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Based on a single image characteristic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50309" y="5261224"/>
            <a:ext cx="425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Based on multiple data sets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31949" y="5599831"/>
            <a:ext cx="44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6801F"/>
                </a:solidFill>
                <a:latin typeface="Raleway" panose="020B0003030101060003" pitchFamily="34" charset="0"/>
              </a:rPr>
              <a:t>Based on a single image characteristic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90527" y="3210147"/>
            <a:ext cx="2521356" cy="1801460"/>
            <a:chOff x="2990527" y="3210147"/>
            <a:chExt cx="2521356" cy="1801460"/>
          </a:xfrm>
        </p:grpSpPr>
        <p:grpSp>
          <p:nvGrpSpPr>
            <p:cNvPr id="40" name="Group 39"/>
            <p:cNvGrpSpPr/>
            <p:nvPr/>
          </p:nvGrpSpPr>
          <p:grpSpPr>
            <a:xfrm>
              <a:off x="2990527" y="3533400"/>
              <a:ext cx="930607" cy="1449663"/>
              <a:chOff x="1125803" y="3725257"/>
              <a:chExt cx="1411022" cy="2198035"/>
            </a:xfrm>
          </p:grpSpPr>
          <p:pic>
            <p:nvPicPr>
              <p:cNvPr id="41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1056" y="4108496"/>
                <a:ext cx="1395769" cy="1442707"/>
              </a:xfrm>
              <a:prstGeom prst="rect">
                <a:avLst/>
              </a:prstGeom>
            </p:spPr>
          </p:pic>
          <p:cxnSp>
            <p:nvCxnSpPr>
              <p:cNvPr id="42" name="Straight Arrow Connector 21"/>
              <p:cNvCxnSpPr/>
              <p:nvPr/>
            </p:nvCxnSpPr>
            <p:spPr>
              <a:xfrm>
                <a:off x="1125803" y="5656073"/>
                <a:ext cx="1411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25"/>
              <p:cNvSpPr txBox="1"/>
              <p:nvPr/>
            </p:nvSpPr>
            <p:spPr>
              <a:xfrm>
                <a:off x="1388517" y="3725257"/>
                <a:ext cx="909505" cy="396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285AB5"/>
                    </a:solidFill>
                    <a:latin typeface="Raleway" charset="0"/>
                    <a:ea typeface="Raleway" charset="0"/>
                    <a:cs typeface="Raleway" charset="0"/>
                  </a:rPr>
                  <a:t>DRIVE</a:t>
                </a:r>
                <a:endParaRPr lang="en-US" sz="1050" b="1" dirty="0">
                  <a:solidFill>
                    <a:srgbClr val="285AB5"/>
                  </a:solidFill>
                  <a:latin typeface="Raleway" charset="0"/>
                  <a:ea typeface="Raleway" charset="0"/>
                  <a:cs typeface="Raleway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36261" y="5760944"/>
                <a:ext cx="998728" cy="162348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4023997" y="3210147"/>
              <a:ext cx="1487886" cy="1801460"/>
              <a:chOff x="3974502" y="3521901"/>
              <a:chExt cx="2070633" cy="2507021"/>
            </a:xfrm>
          </p:grpSpPr>
          <p:pic>
            <p:nvPicPr>
              <p:cNvPr id="48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74502" y="3883491"/>
                <a:ext cx="2050921" cy="1772582"/>
              </a:xfrm>
              <a:prstGeom prst="rect">
                <a:avLst/>
              </a:prstGeom>
            </p:spPr>
          </p:pic>
          <p:sp>
            <p:nvSpPr>
              <p:cNvPr id="49" name="TextBox 25"/>
              <p:cNvSpPr txBox="1"/>
              <p:nvPr/>
            </p:nvSpPr>
            <p:spPr>
              <a:xfrm>
                <a:off x="4560265" y="3521901"/>
                <a:ext cx="879395" cy="364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285AB5"/>
                    </a:solidFill>
                    <a:latin typeface="Raleway" charset="0"/>
                    <a:ea typeface="Raleway" charset="0"/>
                    <a:cs typeface="Raleway" charset="0"/>
                  </a:rPr>
                  <a:t>STARE</a:t>
                </a:r>
                <a:endParaRPr lang="en-US" sz="1050" b="1" dirty="0">
                  <a:solidFill>
                    <a:srgbClr val="285AB5"/>
                  </a:solidFill>
                  <a:latin typeface="Raleway" charset="0"/>
                  <a:ea typeface="Raleway" charset="0"/>
                  <a:cs typeface="Raleway" charset="0"/>
                </a:endParaRPr>
              </a:p>
            </p:txBody>
          </p:sp>
          <p:cxnSp>
            <p:nvCxnSpPr>
              <p:cNvPr id="51" name="Straight Arrow Connector 21"/>
              <p:cNvCxnSpPr/>
              <p:nvPr/>
            </p:nvCxnSpPr>
            <p:spPr>
              <a:xfrm>
                <a:off x="3994214" y="5773723"/>
                <a:ext cx="205092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Picture 52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9565" y="5853610"/>
                <a:ext cx="1000218" cy="175312"/>
              </a:xfrm>
              <a:prstGeom prst="rect">
                <a:avLst/>
              </a:prstGeom>
            </p:spPr>
          </p:pic>
        </p:grpSp>
      </p:grpSp>
      <p:pic>
        <p:nvPicPr>
          <p:cNvPr id="56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5" y="3897663"/>
            <a:ext cx="1526596" cy="728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09" y="3210147"/>
            <a:ext cx="2625977" cy="195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rho = \frac{\mathcal{X}_{{test}}}{\mathcal{X}_{{train}}}&#10;\end{equation*}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%\begin{equation*}&#10;%\min_{\mathbf{w}, \xi \geq 0} \frac{1}{2} \| \mathbf{w} \|^2 + C\xi \label{eq:solve}  &#10;%\end{equation*}&#10;&#10;\begin{equation*}&#10; \mathcal{L}(\mathbf{w}) &#10;\end{equation*}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nabla \mathcal{L}(\mathbf{w}_0) &#10;\end{equation*}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min_{\mathbf{w}, \xi \geq 0} \frac{1}{2} \| \mathbf{w} \|^2 + C\xi \label{eq:solve}  &#10;\end{equation*}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%\begin{equation*}&#10;%\min_{\mathbf{w}, \xi \geq 0} \frac{1}{2} \| \mathbf{w} \|^2 + C\xi \label{eq:solve}  &#10;%\end{equation*}&#10;&#10;\begin{equation*}&#10; \forall \left( \bar{y}^{(1)}, ..., \bar{y}^{(n)} \right) : \nonumber %\in \mathcal{Y}^n &#10;               \sum_{i=1}^{n} \langle \mathbf{w}, \varphi(s^{(i)}, y^{(i)}) - \varphi(s^{(i)}, \bar{y}^{(i)}) \rangle \nonumber &#10;        \geq \sum_{i=1}^{n}{\Delta(y^{(i)}, \bar{y}^{(i)}) - \xi} &#10;\end{equation*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mathcal{X_\text{test}} = 700&#10;\end{equation*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mathcal{X_\text{train}} = 565&#10;\end{equation*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k^{(m)} \left(f^{(m)}_i, f^{(m)}_j \right) = \exp{\left( - \frac{ {|\mathbf{p}_i - \mathbf{p}_j|}^2}{2 \theta_p^2} - \frac{ {|f^{(m)}_i - f^{(m)}_j|}^2}{2 {\theta^2_{(m)}}} \right)} &#10;\end{equation*}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mathbf{y}^{*} = \arg \min_{\mathbf{y} \in \mathcal{L}} E(\mathbf{y} |I )&#10;\end{equation*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E(\mathbf{y}) = \sum_{i}{\psi_u \left( y_i, \mathbf{x}_i \right)} + \sum_{(i,j) \in \mathcal{C}_{\mathcal{G}}}{\psi_p \left( y_i, y_j, \mathbf{f}_i, \mathbf{f}_j \right)}&#10;\end{equation*}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mathbf{w} = (\mathbf{w}_u, \mathbf{w}_\beta, \mathbf{w}_p)&#10;\end{equation*}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mathbf{w}_0 &#10;\end{equation*}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mathbf{w}&#10;\end{equation*}&#10;&#10;\end{document}"/>
  <p:tag name="IGUANATEXSIZE" val="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864</Words>
  <Application>Microsoft Macintosh PowerPoint</Application>
  <PresentationFormat>Widescreen</PresentationFormat>
  <Paragraphs>183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Hebrew</vt:lpstr>
      <vt:lpstr>Calibri</vt:lpstr>
      <vt:lpstr>Calibri Light</vt:lpstr>
      <vt:lpstr>Raleway</vt:lpstr>
      <vt:lpstr>Office Theme</vt:lpstr>
      <vt:lpstr>Retinal blood vessel segmentation in high resolution fundus photographs using automated features parameter 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Retinal blood vessel segmentation in high resolution fundus photographs using automated features parameter estimation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</dc:title>
  <dc:creator>USUARIO</dc:creator>
  <cp:lastModifiedBy>Microsoft Office User</cp:lastModifiedBy>
  <cp:revision>207</cp:revision>
  <dcterms:created xsi:type="dcterms:W3CDTF">2016-09-29T14:25:53Z</dcterms:created>
  <dcterms:modified xsi:type="dcterms:W3CDTF">2017-10-05T16:40:52Z</dcterms:modified>
</cp:coreProperties>
</file>